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6"/>
  </p:notesMasterIdLst>
  <p:handoutMasterIdLst>
    <p:handoutMasterId r:id="rId27"/>
  </p:handoutMasterIdLst>
  <p:sldIdLst>
    <p:sldId id="282" r:id="rId2"/>
    <p:sldId id="258" r:id="rId3"/>
    <p:sldId id="283" r:id="rId4"/>
    <p:sldId id="304" r:id="rId5"/>
    <p:sldId id="284" r:id="rId6"/>
    <p:sldId id="303" r:id="rId7"/>
    <p:sldId id="302" r:id="rId8"/>
    <p:sldId id="301" r:id="rId9"/>
    <p:sldId id="300" r:id="rId10"/>
    <p:sldId id="299" r:id="rId11"/>
    <p:sldId id="305" r:id="rId12"/>
    <p:sldId id="297" r:id="rId13"/>
    <p:sldId id="296" r:id="rId14"/>
    <p:sldId id="295" r:id="rId15"/>
    <p:sldId id="294" r:id="rId16"/>
    <p:sldId id="292" r:id="rId17"/>
    <p:sldId id="293" r:id="rId18"/>
    <p:sldId id="291" r:id="rId19"/>
    <p:sldId id="288" r:id="rId20"/>
    <p:sldId id="289" r:id="rId21"/>
    <p:sldId id="306" r:id="rId22"/>
    <p:sldId id="287" r:id="rId23"/>
    <p:sldId id="286" r:id="rId24"/>
    <p:sldId id="285" r:id="rId25"/>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0D4E6"/>
    <a:srgbClr val="AFFFFF"/>
    <a:srgbClr val="CC6633"/>
    <a:srgbClr val="004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57" autoAdjust="0"/>
  </p:normalViewPr>
  <p:slideViewPr>
    <p:cSldViewPr>
      <p:cViewPr varScale="1">
        <p:scale>
          <a:sx n="86" d="100"/>
          <a:sy n="86" d="100"/>
        </p:scale>
        <p:origin x="-1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B8B8E4D2-895F-45A5-A3C9-A4E4E4FD295E}" type="slidenum">
              <a:rPr lang="en-US"/>
              <a:pPr/>
              <a:t>‹#›</a:t>
            </a:fld>
            <a:endParaRPr lang="en-US"/>
          </a:p>
        </p:txBody>
      </p:sp>
    </p:spTree>
    <p:extLst>
      <p:ext uri="{BB962C8B-B14F-4D97-AF65-F5344CB8AC3E}">
        <p14:creationId xmlns:p14="http://schemas.microsoft.com/office/powerpoint/2010/main" val="230362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0EE1C4F9-27FA-47CE-9AE4-9792241BE214}" type="slidenum">
              <a:rPr lang="en-US"/>
              <a:pPr/>
              <a:t>‹#›</a:t>
            </a:fld>
            <a:endParaRPr lang="en-US"/>
          </a:p>
        </p:txBody>
      </p:sp>
    </p:spTree>
    <p:extLst>
      <p:ext uri="{BB962C8B-B14F-4D97-AF65-F5344CB8AC3E}">
        <p14:creationId xmlns:p14="http://schemas.microsoft.com/office/powerpoint/2010/main" val="18785583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9.png"/><Relationship Id="rId7"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image" Target="../media/image1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smtClean="0"/>
              <a:t>Dambreak </a:t>
            </a:r>
            <a:r>
              <a:rPr lang="da-DK" dirty="0" err="1" smtClean="0"/>
              <a:t>Modelling</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7883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Dambreak</a:t>
            </a:r>
            <a:r>
              <a:rPr lang="en-US" dirty="0">
                <a:solidFill>
                  <a:srgbClr val="FFFFFF"/>
                </a:solidFill>
              </a:rPr>
              <a:t> Parameters (Failure Moment)</a:t>
            </a:r>
          </a:p>
          <a:p>
            <a:pPr marL="0" indent="0">
              <a:buNone/>
            </a:pPr>
            <a:endParaRPr lang="en-GB" dirty="0"/>
          </a:p>
        </p:txBody>
      </p:sp>
      <p:pic>
        <p:nvPicPr>
          <p:cNvPr id="4" name="Picture 4"/>
          <p:cNvPicPr>
            <a:picLocks noChangeAspect="1" noChangeArrowheads="1"/>
          </p:cNvPicPr>
          <p:nvPr/>
        </p:nvPicPr>
        <p:blipFill>
          <a:blip r:embed="rId2" cstate="print"/>
          <a:srcRect l="50941" t="31500" r="19934" b="53648"/>
          <a:stretch>
            <a:fillRect/>
          </a:stretch>
        </p:blipFill>
        <p:spPr bwMode="auto">
          <a:xfrm>
            <a:off x="5477247" y="1923182"/>
            <a:ext cx="3408363" cy="1303338"/>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l="50941" t="31500" r="19934" b="53648"/>
          <a:stretch>
            <a:fillRect/>
          </a:stretch>
        </p:blipFill>
        <p:spPr bwMode="auto">
          <a:xfrm>
            <a:off x="5477247" y="3370982"/>
            <a:ext cx="3408363" cy="1303338"/>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l="50941" t="31500" r="19934" b="53648"/>
          <a:stretch>
            <a:fillRect/>
          </a:stretch>
        </p:blipFill>
        <p:spPr bwMode="auto">
          <a:xfrm>
            <a:off x="5477247" y="4818782"/>
            <a:ext cx="3408363" cy="1303338"/>
          </a:xfrm>
          <a:prstGeom prst="rect">
            <a:avLst/>
          </a:prstGeom>
          <a:noFill/>
          <a:ln w="9525">
            <a:noFill/>
            <a:miter lim="800000"/>
            <a:headEnd/>
            <a:tailEnd/>
          </a:ln>
          <a:effectLst/>
        </p:spPr>
      </p:pic>
      <p:sp>
        <p:nvSpPr>
          <p:cNvPr id="7" name="Rectangle 7"/>
          <p:cNvSpPr>
            <a:spLocks noChangeArrowheads="1"/>
          </p:cNvSpPr>
          <p:nvPr/>
        </p:nvSpPr>
        <p:spPr bwMode="auto">
          <a:xfrm>
            <a:off x="611560" y="1916832"/>
            <a:ext cx="4597400" cy="3662363"/>
          </a:xfrm>
          <a:prstGeom prst="rect">
            <a:avLst/>
          </a:prstGeom>
          <a:noFill/>
          <a:ln w="9525">
            <a:noFill/>
            <a:miter lim="800000"/>
            <a:headEnd/>
            <a:tailEnd/>
          </a:ln>
          <a:effectLst/>
        </p:spPr>
        <p:txBody>
          <a:bodyPr>
            <a:spAutoFit/>
          </a:bodyPr>
          <a:lstStyle/>
          <a:p>
            <a:pPr marL="342900" indent="-342900"/>
            <a:r>
              <a:rPr lang="en-US" sz="1800" b="1" dirty="0">
                <a:solidFill>
                  <a:srgbClr val="FFFFFF"/>
                </a:solidFill>
                <a:latin typeface="Arial" charset="0"/>
              </a:rPr>
              <a:t>Three Failure Moments:</a:t>
            </a:r>
          </a:p>
          <a:p>
            <a:pPr marL="342900" indent="-342900"/>
            <a:endParaRPr lang="en-US" sz="1800" dirty="0">
              <a:solidFill>
                <a:srgbClr val="FFFFFF"/>
              </a:solidFill>
              <a:effectLst>
                <a:outerShdw blurRad="38100" dist="38100" dir="2700000" algn="tl">
                  <a:srgbClr val="C0C0C0"/>
                </a:outerShdw>
              </a:effectLst>
              <a:latin typeface="Arial" charset="0"/>
            </a:endParaRPr>
          </a:p>
          <a:p>
            <a:pPr marL="342900" indent="-342900">
              <a:buFontTx/>
              <a:buChar char="•"/>
            </a:pPr>
            <a:r>
              <a:rPr lang="en-US" sz="1800" dirty="0">
                <a:solidFill>
                  <a:srgbClr val="FFFFFF"/>
                </a:solidFill>
                <a:latin typeface="Arial" charset="0"/>
              </a:rPr>
              <a:t>Hours after Start</a:t>
            </a:r>
            <a:br>
              <a:rPr lang="en-US" sz="1800" dirty="0">
                <a:solidFill>
                  <a:srgbClr val="FFFFFF"/>
                </a:solidFill>
                <a:latin typeface="Arial" charset="0"/>
              </a:rPr>
            </a:br>
            <a:r>
              <a:rPr lang="en-US" sz="1800" dirty="0">
                <a:solidFill>
                  <a:srgbClr val="FFFFFF"/>
                </a:solidFill>
                <a:latin typeface="Arial" charset="0"/>
              </a:rPr>
              <a:t>(Relative to Start of Simulation)</a:t>
            </a:r>
          </a:p>
          <a:p>
            <a:pPr marL="342900" indent="-342900">
              <a:buFontTx/>
              <a:buChar char="•"/>
            </a:pPr>
            <a:endParaRPr lang="en-US" sz="1800" dirty="0">
              <a:solidFill>
                <a:srgbClr val="FFFFFF"/>
              </a:solidFill>
              <a:latin typeface="Arial" charset="0"/>
            </a:endParaRPr>
          </a:p>
          <a:p>
            <a:pPr marL="342900" indent="-342900">
              <a:buFontTx/>
              <a:buChar char="•"/>
            </a:pPr>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Date and Time</a:t>
            </a:r>
            <a:br>
              <a:rPr lang="en-US" sz="1800" dirty="0">
                <a:solidFill>
                  <a:srgbClr val="FFFFFF"/>
                </a:solidFill>
                <a:latin typeface="Arial" charset="0"/>
              </a:rPr>
            </a:br>
            <a:r>
              <a:rPr lang="en-US" sz="1800" dirty="0">
                <a:solidFill>
                  <a:srgbClr val="FFFFFF"/>
                </a:solidFill>
                <a:latin typeface="Arial" charset="0"/>
              </a:rPr>
              <a:t>(Must be within Simulation Period)</a:t>
            </a:r>
          </a:p>
          <a:p>
            <a:pPr marL="342900" indent="-342900">
              <a:buFontTx/>
              <a:buChar char="•"/>
            </a:pPr>
            <a:endParaRPr lang="en-US" sz="1800" dirty="0">
              <a:solidFill>
                <a:srgbClr val="FFFFFF"/>
              </a:solidFill>
              <a:latin typeface="Arial" charset="0"/>
            </a:endParaRPr>
          </a:p>
          <a:p>
            <a:pPr marL="342900" indent="-342900">
              <a:buFontTx/>
              <a:buChar char="•"/>
            </a:pPr>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Reservoir Water Level</a:t>
            </a:r>
            <a:br>
              <a:rPr lang="en-US" sz="1800" dirty="0">
                <a:solidFill>
                  <a:srgbClr val="FFFFFF"/>
                </a:solidFill>
                <a:latin typeface="Arial" charset="0"/>
              </a:rPr>
            </a:br>
            <a:r>
              <a:rPr lang="en-US" sz="1800" dirty="0">
                <a:solidFill>
                  <a:srgbClr val="FFFFFF"/>
                </a:solidFill>
                <a:latin typeface="Arial" charset="0"/>
              </a:rPr>
              <a:t>(Breach commences when Upstream</a:t>
            </a:r>
            <a:br>
              <a:rPr lang="en-US" sz="1800" dirty="0">
                <a:solidFill>
                  <a:srgbClr val="FFFFFF"/>
                </a:solidFill>
                <a:latin typeface="Arial" charset="0"/>
              </a:rPr>
            </a:br>
            <a:r>
              <a:rPr lang="en-US" sz="1800" dirty="0" smtClean="0">
                <a:solidFill>
                  <a:srgbClr val="FFFFFF"/>
                </a:solidFill>
                <a:latin typeface="Arial" charset="0"/>
              </a:rPr>
              <a:t>Reservoir </a:t>
            </a:r>
            <a:r>
              <a:rPr lang="en-US" sz="1800" dirty="0">
                <a:solidFill>
                  <a:srgbClr val="FFFFFF"/>
                </a:solidFill>
                <a:latin typeface="Arial" charset="0"/>
              </a:rPr>
              <a:t>Level Reaches Set Level)</a:t>
            </a:r>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Dambreak</a:t>
            </a:r>
            <a:r>
              <a:rPr lang="en-US" dirty="0">
                <a:solidFill>
                  <a:srgbClr val="FFFFFF"/>
                </a:solidFill>
              </a:rPr>
              <a:t> Parameters (Erosion Parameters)</a:t>
            </a:r>
          </a:p>
          <a:p>
            <a:pPr marL="0" indent="0">
              <a:buNone/>
            </a:pPr>
            <a:endParaRPr lang="en-GB" dirty="0"/>
          </a:p>
        </p:txBody>
      </p:sp>
      <p:pic>
        <p:nvPicPr>
          <p:cNvPr id="18" name="Picture 4"/>
          <p:cNvPicPr>
            <a:picLocks noChangeAspect="1" noChangeArrowheads="1"/>
          </p:cNvPicPr>
          <p:nvPr/>
        </p:nvPicPr>
        <p:blipFill>
          <a:blip r:embed="rId2" cstate="print"/>
          <a:srcRect l="50941" t="46266" r="8859" b="50203"/>
          <a:stretch>
            <a:fillRect/>
          </a:stretch>
        </p:blipFill>
        <p:spPr bwMode="auto">
          <a:xfrm>
            <a:off x="577404" y="1900386"/>
            <a:ext cx="5495925" cy="361950"/>
          </a:xfrm>
          <a:prstGeom prst="rect">
            <a:avLst/>
          </a:prstGeom>
          <a:noFill/>
          <a:ln w="9525">
            <a:noFill/>
            <a:miter lim="800000"/>
            <a:headEnd/>
            <a:tailEnd/>
          </a:ln>
          <a:effectLst/>
        </p:spPr>
      </p:pic>
      <p:pic>
        <p:nvPicPr>
          <p:cNvPr id="19" name="Picture 5"/>
          <p:cNvPicPr>
            <a:picLocks noChangeAspect="1" noChangeArrowheads="1"/>
          </p:cNvPicPr>
          <p:nvPr/>
        </p:nvPicPr>
        <p:blipFill>
          <a:blip r:embed="rId3" cstate="print"/>
          <a:srcRect/>
          <a:stretch>
            <a:fillRect/>
          </a:stretch>
        </p:blipFill>
        <p:spPr bwMode="auto">
          <a:xfrm>
            <a:off x="3390454" y="2644923"/>
            <a:ext cx="4464050" cy="3608388"/>
          </a:xfrm>
          <a:prstGeom prst="rect">
            <a:avLst/>
          </a:prstGeom>
          <a:noFill/>
          <a:ln w="9525">
            <a:noFill/>
            <a:miter lim="800000"/>
            <a:headEnd/>
            <a:tailEnd/>
          </a:ln>
          <a:effectLst/>
        </p:spPr>
      </p:pic>
      <p:pic>
        <p:nvPicPr>
          <p:cNvPr id="20" name="Picture 6"/>
          <p:cNvPicPr>
            <a:picLocks noChangeAspect="1" noChangeArrowheads="1"/>
          </p:cNvPicPr>
          <p:nvPr/>
        </p:nvPicPr>
        <p:blipFill>
          <a:blip r:embed="rId4" cstate="print"/>
          <a:srcRect l="42667" t="18434" r="21672" b="19272"/>
          <a:stretch>
            <a:fillRect/>
          </a:stretch>
        </p:blipFill>
        <p:spPr bwMode="auto">
          <a:xfrm>
            <a:off x="6954392" y="3776811"/>
            <a:ext cx="1895475" cy="2676525"/>
          </a:xfrm>
          <a:prstGeom prst="rect">
            <a:avLst/>
          </a:prstGeom>
          <a:noFill/>
          <a:ln w="28575">
            <a:solidFill>
              <a:schemeClr val="accent2"/>
            </a:solidFill>
            <a:miter lim="800000"/>
            <a:headEnd/>
            <a:tailEnd/>
          </a:ln>
          <a:effectLst/>
        </p:spPr>
      </p:pic>
      <p:sp>
        <p:nvSpPr>
          <p:cNvPr id="21" name="Rectangle 7"/>
          <p:cNvSpPr>
            <a:spLocks noChangeArrowheads="1"/>
          </p:cNvSpPr>
          <p:nvPr/>
        </p:nvSpPr>
        <p:spPr bwMode="auto">
          <a:xfrm>
            <a:off x="4523929" y="1908323"/>
            <a:ext cx="1485900" cy="330200"/>
          </a:xfrm>
          <a:prstGeom prst="rect">
            <a:avLst/>
          </a:prstGeom>
          <a:noFill/>
          <a:ln w="28575">
            <a:solidFill>
              <a:schemeClr val="accent2"/>
            </a:solidFill>
            <a:miter lim="800000"/>
            <a:headEnd/>
            <a:tailEnd/>
          </a:ln>
          <a:effectLst/>
        </p:spPr>
        <p:txBody>
          <a:bodyPr wrap="none" anchor="ctr"/>
          <a:lstStyle/>
          <a:p>
            <a:endParaRPr lang="da-DK"/>
          </a:p>
        </p:txBody>
      </p:sp>
      <p:sp>
        <p:nvSpPr>
          <p:cNvPr id="22" name="Freeform 8"/>
          <p:cNvSpPr>
            <a:spLocks/>
          </p:cNvSpPr>
          <p:nvPr/>
        </p:nvSpPr>
        <p:spPr bwMode="auto">
          <a:xfrm>
            <a:off x="6022529" y="2073423"/>
            <a:ext cx="660400" cy="571500"/>
          </a:xfrm>
          <a:custGeom>
            <a:avLst/>
            <a:gdLst/>
            <a:ahLst/>
            <a:cxnLst>
              <a:cxn ang="0">
                <a:pos x="0" y="0"/>
              </a:cxn>
              <a:cxn ang="0">
                <a:pos x="440" y="0"/>
              </a:cxn>
              <a:cxn ang="0">
                <a:pos x="440" y="616"/>
              </a:cxn>
            </a:cxnLst>
            <a:rect l="0" t="0" r="r" b="b"/>
            <a:pathLst>
              <a:path w="440" h="616">
                <a:moveTo>
                  <a:pt x="0" y="0"/>
                </a:moveTo>
                <a:lnTo>
                  <a:pt x="440" y="0"/>
                </a:lnTo>
                <a:lnTo>
                  <a:pt x="440" y="616"/>
                </a:lnTo>
              </a:path>
            </a:pathLst>
          </a:custGeom>
          <a:noFill/>
          <a:ln w="28575">
            <a:solidFill>
              <a:schemeClr val="accent2"/>
            </a:solidFill>
            <a:round/>
            <a:headEnd type="none" w="med" len="med"/>
            <a:tailEnd type="triangle" w="med" len="med"/>
          </a:ln>
          <a:effectLst/>
        </p:spPr>
        <p:txBody>
          <a:bodyPr/>
          <a:lstStyle/>
          <a:p>
            <a:endParaRPr lang="da-DK"/>
          </a:p>
        </p:txBody>
      </p:sp>
      <p:sp>
        <p:nvSpPr>
          <p:cNvPr id="23" name="Rectangle 9"/>
          <p:cNvSpPr>
            <a:spLocks noChangeArrowheads="1"/>
          </p:cNvSpPr>
          <p:nvPr/>
        </p:nvSpPr>
        <p:spPr bwMode="auto">
          <a:xfrm>
            <a:off x="639317" y="2378223"/>
            <a:ext cx="2895600" cy="2838450"/>
          </a:xfrm>
          <a:prstGeom prst="rect">
            <a:avLst/>
          </a:prstGeom>
          <a:noFill/>
          <a:ln w="9525">
            <a:noFill/>
            <a:miter lim="800000"/>
            <a:headEnd/>
            <a:tailEnd/>
          </a:ln>
          <a:effectLst/>
        </p:spPr>
        <p:txBody>
          <a:bodyPr>
            <a:spAutoFit/>
          </a:bodyPr>
          <a:lstStyle/>
          <a:p>
            <a:pPr marL="342900" indent="-342900">
              <a:buFontTx/>
              <a:buChar char="•"/>
            </a:pPr>
            <a:r>
              <a:rPr lang="da-DK" sz="1800" dirty="0">
                <a:solidFill>
                  <a:srgbClr val="FFFFFF"/>
                </a:solidFill>
                <a:latin typeface="Arial" charset="0"/>
              </a:rPr>
              <a:t>Dam </a:t>
            </a:r>
            <a:r>
              <a:rPr lang="da-DK" sz="1800" dirty="0" err="1">
                <a:solidFill>
                  <a:srgbClr val="FFFFFF"/>
                </a:solidFill>
                <a:latin typeface="Arial" charset="0"/>
              </a:rPr>
              <a:t>Geometry</a:t>
            </a:r>
            <a:r>
              <a:rPr lang="da-DK" sz="1800" dirty="0">
                <a:solidFill>
                  <a:srgbClr val="FFFFFF"/>
                </a:solidFill>
                <a:latin typeface="Arial" charset="0"/>
              </a:rPr>
              <a:t/>
            </a:r>
            <a:br>
              <a:rPr lang="da-DK" sz="1800" dirty="0">
                <a:solidFill>
                  <a:srgbClr val="FFFFFF"/>
                </a:solidFill>
                <a:latin typeface="Arial" charset="0"/>
              </a:rPr>
            </a:br>
            <a:r>
              <a:rPr lang="da-DK" sz="1800" dirty="0">
                <a:solidFill>
                  <a:srgbClr val="FFFFFF"/>
                </a:solidFill>
                <a:latin typeface="Arial" charset="0"/>
              </a:rPr>
              <a:t/>
            </a:r>
            <a:br>
              <a:rPr lang="da-DK" sz="1800" dirty="0">
                <a:solidFill>
                  <a:srgbClr val="FFFFFF"/>
                </a:solidFill>
                <a:latin typeface="Arial" charset="0"/>
              </a:rPr>
            </a:br>
            <a:endParaRPr lang="da-DK" sz="1800" dirty="0">
              <a:solidFill>
                <a:srgbClr val="FFFFFF"/>
              </a:solidFill>
              <a:latin typeface="Arial" charset="0"/>
            </a:endParaRPr>
          </a:p>
          <a:p>
            <a:pPr marL="342900" indent="-342900">
              <a:buFontTx/>
              <a:buChar char="•"/>
            </a:pPr>
            <a:endParaRPr lang="da-DK" sz="1800" dirty="0">
              <a:solidFill>
                <a:srgbClr val="FFFFFF"/>
              </a:solidFill>
              <a:latin typeface="Arial" charset="0"/>
            </a:endParaRPr>
          </a:p>
          <a:p>
            <a:pPr marL="342900" indent="-342900">
              <a:buFontTx/>
              <a:buChar char="•"/>
            </a:pPr>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Initial and Limiting</a:t>
            </a:r>
          </a:p>
          <a:p>
            <a:pPr marL="342900" indent="-342900"/>
            <a:r>
              <a:rPr lang="en-US" sz="1800" dirty="0">
                <a:solidFill>
                  <a:srgbClr val="FFFFFF"/>
                </a:solidFill>
                <a:latin typeface="Arial" charset="0"/>
              </a:rPr>
              <a:t>     Breach Geometry</a:t>
            </a:r>
          </a:p>
          <a:p>
            <a:pPr marL="342900" indent="-342900"/>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Material Properties</a:t>
            </a:r>
            <a:br>
              <a:rPr lang="en-US" sz="1800" dirty="0">
                <a:solidFill>
                  <a:srgbClr val="FFFFFF"/>
                </a:solidFill>
                <a:latin typeface="Arial" charset="0"/>
              </a:rPr>
            </a:br>
            <a:r>
              <a:rPr lang="en-US" sz="1800" dirty="0">
                <a:solidFill>
                  <a:srgbClr val="FFFFFF"/>
                </a:solidFill>
                <a:latin typeface="Arial" charset="0"/>
              </a:rPr>
              <a:t>and Parameters</a:t>
            </a:r>
          </a:p>
        </p:txBody>
      </p:sp>
      <p:sp>
        <p:nvSpPr>
          <p:cNvPr id="24" name="Text Box 10"/>
          <p:cNvSpPr txBox="1">
            <a:spLocks noChangeArrowheads="1"/>
          </p:cNvSpPr>
          <p:nvPr/>
        </p:nvSpPr>
        <p:spPr bwMode="auto">
          <a:xfrm>
            <a:off x="433263" y="5517232"/>
            <a:ext cx="3922713" cy="641350"/>
          </a:xfrm>
          <a:prstGeom prst="rect">
            <a:avLst/>
          </a:prstGeom>
          <a:noFill/>
          <a:ln w="9525">
            <a:noFill/>
            <a:miter lim="800000"/>
            <a:headEnd/>
            <a:tailEnd/>
          </a:ln>
          <a:effectLst/>
        </p:spPr>
        <p:txBody>
          <a:bodyPr>
            <a:spAutoFit/>
          </a:bodyPr>
          <a:lstStyle/>
          <a:p>
            <a:r>
              <a:rPr lang="en-GB" sz="1800" smtClean="0">
                <a:solidFill>
                  <a:schemeClr val="accent1"/>
                </a:solidFill>
                <a:latin typeface="Arial"/>
              </a:rPr>
              <a:t>Initial Failure Either Breach (Overtopping) or Piping</a:t>
            </a:r>
            <a:endParaRPr lang="en-GB" sz="1800" dirty="0">
              <a:solidFill>
                <a:schemeClr val="accent1"/>
              </a:solidFill>
              <a:latin typeface="Arial"/>
            </a:endParaRPr>
          </a:p>
        </p:txBody>
      </p:sp>
      <p:grpSp>
        <p:nvGrpSpPr>
          <p:cNvPr id="25" name="Group 41"/>
          <p:cNvGrpSpPr>
            <a:grpSpLocks/>
          </p:cNvGrpSpPr>
          <p:nvPr/>
        </p:nvGrpSpPr>
        <p:grpSpPr bwMode="auto">
          <a:xfrm>
            <a:off x="828253" y="2780928"/>
            <a:ext cx="2087563" cy="936625"/>
            <a:chOff x="850" y="1909"/>
            <a:chExt cx="1315" cy="590"/>
          </a:xfrm>
        </p:grpSpPr>
        <p:sp>
          <p:nvSpPr>
            <p:cNvPr id="26" name="Rectangle 28"/>
            <p:cNvSpPr>
              <a:spLocks noChangeArrowheads="1"/>
            </p:cNvSpPr>
            <p:nvPr/>
          </p:nvSpPr>
          <p:spPr bwMode="auto">
            <a:xfrm>
              <a:off x="1020" y="1909"/>
              <a:ext cx="1134" cy="59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da-DK"/>
            </a:p>
          </p:txBody>
        </p:sp>
        <p:sp>
          <p:nvSpPr>
            <p:cNvPr id="27" name="AutoShape 30"/>
            <p:cNvSpPr>
              <a:spLocks noChangeArrowheads="1"/>
            </p:cNvSpPr>
            <p:nvPr/>
          </p:nvSpPr>
          <p:spPr bwMode="auto">
            <a:xfrm rot="10800000">
              <a:off x="1416" y="2174"/>
              <a:ext cx="179" cy="148"/>
            </a:xfrm>
            <a:custGeom>
              <a:avLst/>
              <a:gdLst>
                <a:gd name="G0" fmla="+- 5876 0 0"/>
                <a:gd name="G1" fmla="+- 21600 0 5876"/>
                <a:gd name="G2" fmla="*/ 5876 1 2"/>
                <a:gd name="G3" fmla="+- 21600 0 G2"/>
                <a:gd name="G4" fmla="+/ 5876 21600 2"/>
                <a:gd name="G5" fmla="+/ G1 0 2"/>
                <a:gd name="G6" fmla="*/ 21600 21600 5876"/>
                <a:gd name="G7" fmla="*/ G6 1 2"/>
                <a:gd name="G8" fmla="+- 21600 0 G7"/>
                <a:gd name="G9" fmla="*/ 21600 1 2"/>
                <a:gd name="G10" fmla="+- 5876 0 G9"/>
                <a:gd name="G11" fmla="?: G10 G8 0"/>
                <a:gd name="G12" fmla="?: G10 G7 21600"/>
                <a:gd name="T0" fmla="*/ 18662 w 21600"/>
                <a:gd name="T1" fmla="*/ 10800 h 21600"/>
                <a:gd name="T2" fmla="*/ 10800 w 21600"/>
                <a:gd name="T3" fmla="*/ 21600 h 21600"/>
                <a:gd name="T4" fmla="*/ 2938 w 21600"/>
                <a:gd name="T5" fmla="*/ 10800 h 21600"/>
                <a:gd name="T6" fmla="*/ 10800 w 21600"/>
                <a:gd name="T7" fmla="*/ 0 h 21600"/>
                <a:gd name="T8" fmla="*/ 4738 w 21600"/>
                <a:gd name="T9" fmla="*/ 4738 h 21600"/>
                <a:gd name="T10" fmla="*/ 16862 w 21600"/>
                <a:gd name="T11" fmla="*/ 16862 h 21600"/>
              </a:gdLst>
              <a:ahLst/>
              <a:cxnLst>
                <a:cxn ang="0">
                  <a:pos x="T0" y="T1"/>
                </a:cxn>
                <a:cxn ang="0">
                  <a:pos x="T2" y="T3"/>
                </a:cxn>
                <a:cxn ang="0">
                  <a:pos x="T4" y="T5"/>
                </a:cxn>
                <a:cxn ang="0">
                  <a:pos x="T6" y="T7"/>
                </a:cxn>
              </a:cxnLst>
              <a:rect l="T8" t="T9" r="T10" b="T11"/>
              <a:pathLst>
                <a:path w="21600" h="21600">
                  <a:moveTo>
                    <a:pt x="0" y="0"/>
                  </a:moveTo>
                  <a:lnTo>
                    <a:pt x="5876" y="21600"/>
                  </a:lnTo>
                  <a:lnTo>
                    <a:pt x="15724" y="21600"/>
                  </a:lnTo>
                  <a:lnTo>
                    <a:pt x="21600" y="0"/>
                  </a:lnTo>
                  <a:close/>
                </a:path>
              </a:pathLst>
            </a:custGeom>
            <a:solidFill>
              <a:schemeClr val="accent1"/>
            </a:solidFill>
            <a:ln w="12700">
              <a:solidFill>
                <a:schemeClr val="tx1"/>
              </a:solidFill>
              <a:miter lim="800000"/>
              <a:headEnd type="none" w="sm" len="sm"/>
              <a:tailEnd type="none" w="sm" len="sm"/>
            </a:ln>
            <a:effectLst/>
          </p:spPr>
          <p:txBody>
            <a:bodyPr wrap="none" anchor="ctr"/>
            <a:lstStyle/>
            <a:p>
              <a:endParaRPr lang="da-DK"/>
            </a:p>
          </p:txBody>
        </p:sp>
        <p:sp>
          <p:nvSpPr>
            <p:cNvPr id="28" name="Freeform 29"/>
            <p:cNvSpPr>
              <a:spLocks/>
            </p:cNvSpPr>
            <p:nvPr/>
          </p:nvSpPr>
          <p:spPr bwMode="auto">
            <a:xfrm>
              <a:off x="1019" y="2234"/>
              <a:ext cx="1114" cy="198"/>
            </a:xfrm>
            <a:custGeom>
              <a:avLst/>
              <a:gdLst/>
              <a:ahLst/>
              <a:cxnLst>
                <a:cxn ang="0">
                  <a:pos x="0" y="0"/>
                </a:cxn>
                <a:cxn ang="0">
                  <a:pos x="227" y="45"/>
                </a:cxn>
                <a:cxn ang="0">
                  <a:pos x="590" y="136"/>
                </a:cxn>
                <a:cxn ang="0">
                  <a:pos x="862" y="136"/>
                </a:cxn>
                <a:cxn ang="0">
                  <a:pos x="1089" y="182"/>
                </a:cxn>
                <a:cxn ang="0">
                  <a:pos x="1361" y="227"/>
                </a:cxn>
                <a:cxn ang="0">
                  <a:pos x="1497" y="272"/>
                </a:cxn>
                <a:cxn ang="0">
                  <a:pos x="1679" y="272"/>
                </a:cxn>
                <a:cxn ang="0">
                  <a:pos x="1860" y="318"/>
                </a:cxn>
              </a:cxnLst>
              <a:rect l="0" t="0" r="r" b="b"/>
              <a:pathLst>
                <a:path w="1860" h="318">
                  <a:moveTo>
                    <a:pt x="0" y="0"/>
                  </a:moveTo>
                  <a:cubicBezTo>
                    <a:pt x="64" y="11"/>
                    <a:pt x="129" y="22"/>
                    <a:pt x="227" y="45"/>
                  </a:cubicBezTo>
                  <a:cubicBezTo>
                    <a:pt x="325" y="68"/>
                    <a:pt x="484" y="121"/>
                    <a:pt x="590" y="136"/>
                  </a:cubicBezTo>
                  <a:cubicBezTo>
                    <a:pt x="696" y="151"/>
                    <a:pt x="779" y="128"/>
                    <a:pt x="862" y="136"/>
                  </a:cubicBezTo>
                  <a:cubicBezTo>
                    <a:pt x="945" y="144"/>
                    <a:pt x="1006" y="167"/>
                    <a:pt x="1089" y="182"/>
                  </a:cubicBezTo>
                  <a:cubicBezTo>
                    <a:pt x="1172" y="197"/>
                    <a:pt x="1293" y="212"/>
                    <a:pt x="1361" y="227"/>
                  </a:cubicBezTo>
                  <a:cubicBezTo>
                    <a:pt x="1429" y="242"/>
                    <a:pt x="1444" y="265"/>
                    <a:pt x="1497" y="272"/>
                  </a:cubicBezTo>
                  <a:cubicBezTo>
                    <a:pt x="1550" y="279"/>
                    <a:pt x="1619" y="264"/>
                    <a:pt x="1679" y="272"/>
                  </a:cubicBezTo>
                  <a:cubicBezTo>
                    <a:pt x="1739" y="280"/>
                    <a:pt x="1799" y="299"/>
                    <a:pt x="1860" y="318"/>
                  </a:cubicBezTo>
                </a:path>
              </a:pathLst>
            </a:custGeom>
            <a:noFill/>
            <a:ln w="28575" cap="flat" cmpd="sng">
              <a:solidFill>
                <a:schemeClr val="tx1"/>
              </a:solidFill>
              <a:prstDash val="solid"/>
              <a:round/>
              <a:headEnd type="none" w="sm" len="sm"/>
              <a:tailEnd type="none" w="sm" len="sm"/>
            </a:ln>
            <a:effectLst/>
          </p:spPr>
          <p:txBody>
            <a:bodyPr/>
            <a:lstStyle/>
            <a:p>
              <a:endParaRPr lang="da-DK"/>
            </a:p>
          </p:txBody>
        </p:sp>
        <p:sp>
          <p:nvSpPr>
            <p:cNvPr id="29" name="Text Box 31"/>
            <p:cNvSpPr txBox="1">
              <a:spLocks noChangeArrowheads="1"/>
            </p:cNvSpPr>
            <p:nvPr/>
          </p:nvSpPr>
          <p:spPr bwMode="auto">
            <a:xfrm>
              <a:off x="1292" y="1925"/>
              <a:ext cx="450" cy="144"/>
            </a:xfrm>
            <a:prstGeom prst="rect">
              <a:avLst/>
            </a:prstGeom>
            <a:noFill/>
            <a:ln w="12700">
              <a:noFill/>
              <a:miter lim="800000"/>
              <a:headEnd type="none" w="sm" len="sm"/>
              <a:tailEnd type="none" w="sm" len="sm"/>
            </a:ln>
            <a:effectLst/>
          </p:spPr>
          <p:txBody>
            <a:bodyPr>
              <a:spAutoFit/>
            </a:bodyPr>
            <a:lstStyle/>
            <a:p>
              <a:pPr>
                <a:spcBef>
                  <a:spcPct val="50000"/>
                </a:spcBef>
              </a:pPr>
              <a:r>
                <a:rPr lang="en-GB" sz="900">
                  <a:solidFill>
                    <a:schemeClr val="tx1"/>
                  </a:solidFill>
                  <a:latin typeface="Arial" charset="0"/>
                </a:rPr>
                <a:t>Top width</a:t>
              </a:r>
            </a:p>
          </p:txBody>
        </p:sp>
        <p:sp>
          <p:nvSpPr>
            <p:cNvPr id="30" name="Line 32"/>
            <p:cNvSpPr>
              <a:spLocks noChangeShapeType="1"/>
            </p:cNvSpPr>
            <p:nvPr/>
          </p:nvSpPr>
          <p:spPr bwMode="auto">
            <a:xfrm>
              <a:off x="1052" y="2199"/>
              <a:ext cx="150" cy="30"/>
            </a:xfrm>
            <a:prstGeom prst="line">
              <a:avLst/>
            </a:prstGeom>
            <a:noFill/>
            <a:ln w="19050">
              <a:solidFill>
                <a:schemeClr val="tx1"/>
              </a:solidFill>
              <a:round/>
              <a:headEnd type="none" w="sm" len="sm"/>
              <a:tailEnd type="triangle" w="sm" len="sm"/>
            </a:ln>
            <a:effectLst/>
          </p:spPr>
          <p:txBody>
            <a:bodyPr/>
            <a:lstStyle/>
            <a:p>
              <a:endParaRPr lang="da-DK"/>
            </a:p>
          </p:txBody>
        </p:sp>
        <p:sp>
          <p:nvSpPr>
            <p:cNvPr id="31" name="Line 33"/>
            <p:cNvSpPr>
              <a:spLocks noChangeShapeType="1"/>
            </p:cNvSpPr>
            <p:nvPr/>
          </p:nvSpPr>
          <p:spPr bwMode="auto">
            <a:xfrm>
              <a:off x="1811" y="2325"/>
              <a:ext cx="120" cy="30"/>
            </a:xfrm>
            <a:prstGeom prst="line">
              <a:avLst/>
            </a:prstGeom>
            <a:noFill/>
            <a:ln w="19050">
              <a:solidFill>
                <a:schemeClr val="tx1"/>
              </a:solidFill>
              <a:round/>
              <a:headEnd type="none" w="sm" len="sm"/>
              <a:tailEnd type="triangle" w="sm" len="sm"/>
            </a:ln>
            <a:effectLst/>
          </p:spPr>
          <p:txBody>
            <a:bodyPr/>
            <a:lstStyle/>
            <a:p>
              <a:endParaRPr lang="da-DK"/>
            </a:p>
          </p:txBody>
        </p:sp>
        <p:sp>
          <p:nvSpPr>
            <p:cNvPr id="32" name="Text Box 34"/>
            <p:cNvSpPr txBox="1">
              <a:spLocks noChangeArrowheads="1"/>
            </p:cNvSpPr>
            <p:nvPr/>
          </p:nvSpPr>
          <p:spPr bwMode="auto">
            <a:xfrm>
              <a:off x="1069" y="1975"/>
              <a:ext cx="360" cy="230"/>
            </a:xfrm>
            <a:prstGeom prst="rect">
              <a:avLst/>
            </a:prstGeom>
            <a:noFill/>
            <a:ln w="12700">
              <a:noFill/>
              <a:miter lim="800000"/>
              <a:headEnd type="none" w="sm" len="sm"/>
              <a:tailEnd type="none" w="sm" len="sm"/>
            </a:ln>
            <a:effectLst/>
          </p:spPr>
          <p:txBody>
            <a:bodyPr>
              <a:spAutoFit/>
            </a:bodyPr>
            <a:lstStyle/>
            <a:p>
              <a:pPr>
                <a:spcBef>
                  <a:spcPct val="50000"/>
                </a:spcBef>
              </a:pPr>
              <a:r>
                <a:rPr lang="en-GB" sz="900">
                  <a:solidFill>
                    <a:schemeClr val="tx1"/>
                  </a:solidFill>
                  <a:latin typeface="Arial" charset="0"/>
                </a:rPr>
                <a:t>Upstr. </a:t>
              </a:r>
              <a:br>
                <a:rPr lang="en-GB" sz="900">
                  <a:solidFill>
                    <a:schemeClr val="tx1"/>
                  </a:solidFill>
                  <a:latin typeface="Arial" charset="0"/>
                </a:rPr>
              </a:br>
              <a:r>
                <a:rPr lang="en-GB" sz="900">
                  <a:solidFill>
                    <a:schemeClr val="tx1"/>
                  </a:solidFill>
                  <a:latin typeface="Arial" charset="0"/>
                </a:rPr>
                <a:t>slope</a:t>
              </a:r>
            </a:p>
          </p:txBody>
        </p:sp>
        <p:sp>
          <p:nvSpPr>
            <p:cNvPr id="33" name="Text Box 35"/>
            <p:cNvSpPr txBox="1">
              <a:spLocks noChangeArrowheads="1"/>
            </p:cNvSpPr>
            <p:nvPr/>
          </p:nvSpPr>
          <p:spPr bwMode="auto">
            <a:xfrm>
              <a:off x="1715" y="2057"/>
              <a:ext cx="450" cy="230"/>
            </a:xfrm>
            <a:prstGeom prst="rect">
              <a:avLst/>
            </a:prstGeom>
            <a:noFill/>
            <a:ln w="12700">
              <a:noFill/>
              <a:miter lim="800000"/>
              <a:headEnd type="none" w="sm" len="sm"/>
              <a:tailEnd type="none" w="sm" len="sm"/>
            </a:ln>
            <a:effectLst/>
          </p:spPr>
          <p:txBody>
            <a:bodyPr>
              <a:spAutoFit/>
            </a:bodyPr>
            <a:lstStyle/>
            <a:p>
              <a:pPr>
                <a:spcBef>
                  <a:spcPct val="50000"/>
                </a:spcBef>
              </a:pPr>
              <a:r>
                <a:rPr lang="en-GB" sz="900">
                  <a:solidFill>
                    <a:schemeClr val="tx1"/>
                  </a:solidFill>
                  <a:latin typeface="Arial" charset="0"/>
                </a:rPr>
                <a:t>Downstr. </a:t>
              </a:r>
              <a:br>
                <a:rPr lang="en-GB" sz="900">
                  <a:solidFill>
                    <a:schemeClr val="tx1"/>
                  </a:solidFill>
                  <a:latin typeface="Arial" charset="0"/>
                </a:rPr>
              </a:br>
              <a:r>
                <a:rPr lang="en-GB" sz="900">
                  <a:solidFill>
                    <a:schemeClr val="tx1"/>
                  </a:solidFill>
                  <a:latin typeface="Arial" charset="0"/>
                </a:rPr>
                <a:t>slope</a:t>
              </a:r>
            </a:p>
          </p:txBody>
        </p:sp>
        <p:sp>
          <p:nvSpPr>
            <p:cNvPr id="34" name="Text Box 36"/>
            <p:cNvSpPr txBox="1">
              <a:spLocks noChangeArrowheads="1"/>
            </p:cNvSpPr>
            <p:nvPr/>
          </p:nvSpPr>
          <p:spPr bwMode="auto">
            <a:xfrm>
              <a:off x="1980" y="2250"/>
              <a:ext cx="116" cy="173"/>
            </a:xfrm>
            <a:prstGeom prst="rect">
              <a:avLst/>
            </a:prstGeom>
            <a:noFill/>
            <a:ln w="12700">
              <a:noFill/>
              <a:miter lim="800000"/>
              <a:headEnd type="none" w="sm" len="sm"/>
              <a:tailEnd type="none" w="sm" len="sm"/>
            </a:ln>
            <a:effectLst/>
          </p:spPr>
          <p:txBody>
            <a:bodyPr>
              <a:spAutoFit/>
            </a:bodyPr>
            <a:lstStyle/>
            <a:p>
              <a:pPr>
                <a:spcBef>
                  <a:spcPct val="50000"/>
                </a:spcBef>
              </a:pPr>
              <a:r>
                <a:rPr lang="en-GB" sz="1200" dirty="0">
                  <a:solidFill>
                    <a:schemeClr val="tx1"/>
                  </a:solidFill>
                  <a:latin typeface="Arial" charset="0"/>
                </a:rPr>
                <a:t>Q</a:t>
              </a:r>
            </a:p>
          </p:txBody>
        </p:sp>
        <p:sp>
          <p:nvSpPr>
            <p:cNvPr id="35" name="Line 37"/>
            <p:cNvSpPr>
              <a:spLocks noChangeShapeType="1"/>
            </p:cNvSpPr>
            <p:nvPr/>
          </p:nvSpPr>
          <p:spPr bwMode="auto">
            <a:xfrm flipH="1">
              <a:off x="1506" y="2024"/>
              <a:ext cx="13" cy="150"/>
            </a:xfrm>
            <a:prstGeom prst="line">
              <a:avLst/>
            </a:prstGeom>
            <a:noFill/>
            <a:ln w="12700">
              <a:solidFill>
                <a:schemeClr val="tx1"/>
              </a:solidFill>
              <a:prstDash val="sysDot"/>
              <a:round/>
              <a:headEnd type="none" w="sm" len="sm"/>
              <a:tailEnd type="triangle" w="sm" len="sm"/>
            </a:ln>
            <a:effectLst/>
          </p:spPr>
          <p:txBody>
            <a:bodyPr/>
            <a:lstStyle/>
            <a:p>
              <a:endParaRPr lang="da-DK"/>
            </a:p>
          </p:txBody>
        </p:sp>
        <p:sp>
          <p:nvSpPr>
            <p:cNvPr id="36" name="Line 38"/>
            <p:cNvSpPr>
              <a:spLocks noChangeShapeType="1"/>
            </p:cNvSpPr>
            <p:nvPr/>
          </p:nvSpPr>
          <p:spPr bwMode="auto">
            <a:xfrm flipH="1">
              <a:off x="1565" y="2174"/>
              <a:ext cx="180" cy="60"/>
            </a:xfrm>
            <a:prstGeom prst="line">
              <a:avLst/>
            </a:prstGeom>
            <a:noFill/>
            <a:ln w="12700">
              <a:solidFill>
                <a:schemeClr val="tx1"/>
              </a:solidFill>
              <a:prstDash val="sysDot"/>
              <a:round/>
              <a:headEnd type="none" w="sm" len="sm"/>
              <a:tailEnd type="triangle" w="sm" len="sm"/>
            </a:ln>
            <a:effectLst/>
          </p:spPr>
          <p:txBody>
            <a:bodyPr/>
            <a:lstStyle/>
            <a:p>
              <a:endParaRPr lang="da-DK"/>
            </a:p>
          </p:txBody>
        </p:sp>
        <p:sp>
          <p:nvSpPr>
            <p:cNvPr id="37" name="Line 39"/>
            <p:cNvSpPr>
              <a:spLocks noChangeShapeType="1"/>
            </p:cNvSpPr>
            <p:nvPr/>
          </p:nvSpPr>
          <p:spPr bwMode="auto">
            <a:xfrm>
              <a:off x="1338" y="2115"/>
              <a:ext cx="107" cy="119"/>
            </a:xfrm>
            <a:prstGeom prst="line">
              <a:avLst/>
            </a:prstGeom>
            <a:noFill/>
            <a:ln w="12700">
              <a:solidFill>
                <a:schemeClr val="tx1"/>
              </a:solidFill>
              <a:prstDash val="sysDot"/>
              <a:round/>
              <a:headEnd type="none" w="sm" len="sm"/>
              <a:tailEnd type="triangle" w="sm" len="sm"/>
            </a:ln>
            <a:effectLst/>
          </p:spPr>
          <p:txBody>
            <a:bodyPr/>
            <a:lstStyle/>
            <a:p>
              <a:endParaRPr lang="da-DK"/>
            </a:p>
          </p:txBody>
        </p:sp>
        <p:sp>
          <p:nvSpPr>
            <p:cNvPr id="38" name="Text Box 40"/>
            <p:cNvSpPr txBox="1">
              <a:spLocks noChangeArrowheads="1"/>
            </p:cNvSpPr>
            <p:nvPr/>
          </p:nvSpPr>
          <p:spPr bwMode="auto">
            <a:xfrm>
              <a:off x="850" y="2108"/>
              <a:ext cx="116" cy="173"/>
            </a:xfrm>
            <a:prstGeom prst="rect">
              <a:avLst/>
            </a:prstGeom>
            <a:noFill/>
            <a:ln w="12700">
              <a:noFill/>
              <a:miter lim="800000"/>
              <a:headEnd type="none" w="sm" len="sm"/>
              <a:tailEnd type="none" w="sm" len="sm"/>
            </a:ln>
            <a:effectLst/>
          </p:spPr>
          <p:txBody>
            <a:bodyPr>
              <a:spAutoFit/>
            </a:bodyPr>
            <a:lstStyle/>
            <a:p>
              <a:pPr>
                <a:spcBef>
                  <a:spcPct val="50000"/>
                </a:spcBef>
              </a:pPr>
              <a:r>
                <a:rPr lang="en-GB" sz="1200">
                  <a:solidFill>
                    <a:schemeClr val="accent1"/>
                  </a:solidFill>
                  <a:latin typeface="Arial" charset="0"/>
                </a:rPr>
                <a:t>Q</a:t>
              </a:r>
            </a:p>
          </p:txBody>
        </p:sp>
      </p:grpSp>
      <p:sp>
        <p:nvSpPr>
          <p:cNvPr id="39" name="Footer Placeholder 3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13400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Erosion Parameters (Values and Definitions)</a:t>
            </a:r>
          </a:p>
          <a:p>
            <a:pPr marL="0" indent="0">
              <a:buNone/>
            </a:pPr>
            <a:endParaRPr lang="en-GB" dirty="0"/>
          </a:p>
        </p:txBody>
      </p:sp>
      <p:sp>
        <p:nvSpPr>
          <p:cNvPr id="4" name="Rectangle 5"/>
          <p:cNvSpPr>
            <a:spLocks noChangeArrowheads="1"/>
          </p:cNvSpPr>
          <p:nvPr/>
        </p:nvSpPr>
        <p:spPr bwMode="auto">
          <a:xfrm>
            <a:off x="539552" y="2506371"/>
            <a:ext cx="3086100" cy="353943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tx1"/>
                </a:solidFill>
                <a:latin typeface="Arial" charset="0"/>
              </a:rPr>
              <a:t>Definitions and Guidelines:</a:t>
            </a:r>
          </a:p>
          <a:p>
            <a:pPr defTabSz="762000" eaLnBrk="0" hangingPunct="0"/>
            <a:endParaRPr lang="en-US" sz="1400" b="1" dirty="0">
              <a:solidFill>
                <a:schemeClr val="tx1"/>
              </a:solidFill>
              <a:latin typeface="Arial" charset="0"/>
            </a:endParaRPr>
          </a:p>
          <a:p>
            <a:pPr defTabSz="762000" eaLnBrk="0" hangingPunct="0">
              <a:buFontTx/>
              <a:buChar char="•"/>
            </a:pPr>
            <a:r>
              <a:rPr lang="en-US" sz="1400" b="1" dirty="0">
                <a:solidFill>
                  <a:schemeClr val="tx1"/>
                </a:solidFill>
                <a:latin typeface="Arial" charset="0"/>
              </a:rPr>
              <a:t> All Slopes           	        (1 v : </a:t>
            </a:r>
            <a:r>
              <a:rPr lang="en-US" sz="1400" b="1" u="sng" dirty="0">
                <a:solidFill>
                  <a:schemeClr val="tx1"/>
                </a:solidFill>
                <a:latin typeface="Arial" charset="0"/>
              </a:rPr>
              <a:t>X</a:t>
            </a:r>
            <a:r>
              <a:rPr lang="en-US" sz="1400" b="1" dirty="0">
                <a:solidFill>
                  <a:schemeClr val="tx1"/>
                </a:solidFill>
                <a:latin typeface="Arial" charset="0"/>
              </a:rPr>
              <a:t> h)</a:t>
            </a:r>
          </a:p>
          <a:p>
            <a:pPr defTabSz="762000" eaLnBrk="0" hangingPunct="0">
              <a:buFontTx/>
              <a:buChar char="•"/>
            </a:pPr>
            <a:r>
              <a:rPr lang="en-US" sz="1400" b="1" dirty="0">
                <a:solidFill>
                  <a:schemeClr val="tx1"/>
                </a:solidFill>
                <a:latin typeface="Arial" charset="0"/>
              </a:rPr>
              <a:t> Specific Gravity 	        (2.5-2.7)</a:t>
            </a:r>
          </a:p>
          <a:p>
            <a:pPr defTabSz="762000" eaLnBrk="0" hangingPunct="0">
              <a:buFontTx/>
              <a:buChar char="•"/>
            </a:pPr>
            <a:r>
              <a:rPr lang="en-US" sz="1400" b="1" dirty="0">
                <a:solidFill>
                  <a:schemeClr val="tx1"/>
                </a:solidFill>
                <a:latin typeface="Arial" charset="0"/>
              </a:rPr>
              <a:t> Porosity              	        (0.3-0.5)</a:t>
            </a:r>
          </a:p>
          <a:p>
            <a:pPr defTabSz="762000" eaLnBrk="0" hangingPunct="0">
              <a:buFontTx/>
              <a:buChar char="•"/>
            </a:pPr>
            <a:r>
              <a:rPr lang="en-US" sz="1400" b="1" dirty="0">
                <a:solidFill>
                  <a:schemeClr val="tx1"/>
                </a:solidFill>
                <a:latin typeface="Arial" charset="0"/>
              </a:rPr>
              <a:t> Critical Shear Stress  (0.03-0.06)</a:t>
            </a:r>
          </a:p>
          <a:p>
            <a:pPr defTabSz="762000" eaLnBrk="0" hangingPunct="0"/>
            <a:endParaRPr lang="en-US" sz="1400" b="1" dirty="0">
              <a:solidFill>
                <a:schemeClr val="tx1"/>
              </a:solidFill>
              <a:latin typeface="Arial" charset="0"/>
            </a:endParaRPr>
          </a:p>
          <a:p>
            <a:pPr defTabSz="762000" eaLnBrk="0" hangingPunct="0">
              <a:buFontTx/>
              <a:buChar char="•"/>
            </a:pPr>
            <a:r>
              <a:rPr lang="en-US" sz="1400" b="1" dirty="0">
                <a:solidFill>
                  <a:schemeClr val="tx1"/>
                </a:solidFill>
                <a:latin typeface="Arial" charset="0"/>
              </a:rPr>
              <a:t> Collapse Ratio Defines the Point</a:t>
            </a:r>
            <a:br>
              <a:rPr lang="en-US" sz="1400" b="1" dirty="0">
                <a:solidFill>
                  <a:schemeClr val="tx1"/>
                </a:solidFill>
                <a:latin typeface="Arial" charset="0"/>
              </a:rPr>
            </a:br>
            <a:r>
              <a:rPr lang="en-US" sz="1400" b="1" dirty="0">
                <a:solidFill>
                  <a:schemeClr val="tx1"/>
                </a:solidFill>
                <a:latin typeface="Arial" charset="0"/>
              </a:rPr>
              <a:t>  at which the Pipe will Collapse</a:t>
            </a:r>
            <a:br>
              <a:rPr lang="en-US" sz="1400" b="1" dirty="0">
                <a:solidFill>
                  <a:schemeClr val="tx1"/>
                </a:solidFill>
                <a:latin typeface="Arial" charset="0"/>
              </a:rPr>
            </a:br>
            <a:endParaRPr lang="en-US" sz="1400" b="1" dirty="0">
              <a:solidFill>
                <a:schemeClr val="tx1"/>
              </a:solidFill>
              <a:latin typeface="Arial" charset="0"/>
            </a:endParaRPr>
          </a:p>
          <a:p>
            <a:pPr defTabSz="762000" eaLnBrk="0" hangingPunct="0">
              <a:buFontTx/>
              <a:buChar char="•"/>
            </a:pPr>
            <a:r>
              <a:rPr lang="en-US" sz="1400" b="1" dirty="0">
                <a:solidFill>
                  <a:schemeClr val="tx1"/>
                </a:solidFill>
                <a:latin typeface="Arial" charset="0"/>
              </a:rPr>
              <a:t> Volume Loss Ratio (</a:t>
            </a:r>
            <a:r>
              <a:rPr lang="en-US" sz="1400" b="1" dirty="0" err="1">
                <a:solidFill>
                  <a:schemeClr val="tx1"/>
                </a:solidFill>
                <a:latin typeface="Arial" charset="0"/>
              </a:rPr>
              <a:t>f</a:t>
            </a:r>
            <a:r>
              <a:rPr lang="en-US" sz="1400" b="1" baseline="-25000" dirty="0" err="1">
                <a:solidFill>
                  <a:schemeClr val="tx1"/>
                </a:solidFill>
                <a:latin typeface="Arial" charset="0"/>
              </a:rPr>
              <a:t>lost</a:t>
            </a:r>
            <a:r>
              <a:rPr lang="en-US" sz="1400" b="1" dirty="0">
                <a:solidFill>
                  <a:schemeClr val="tx1"/>
                </a:solidFill>
                <a:latin typeface="Arial" charset="0"/>
              </a:rPr>
              <a:t>) Defines</a:t>
            </a:r>
            <a:br>
              <a:rPr lang="en-US" sz="1400" b="1" dirty="0">
                <a:solidFill>
                  <a:schemeClr val="tx1"/>
                </a:solidFill>
                <a:latin typeface="Arial" charset="0"/>
              </a:rPr>
            </a:br>
            <a:r>
              <a:rPr lang="en-US" sz="1400" b="1" dirty="0">
                <a:solidFill>
                  <a:schemeClr val="tx1"/>
                </a:solidFill>
                <a:latin typeface="Arial" charset="0"/>
              </a:rPr>
              <a:t>  the Breach Shape after Collapse</a:t>
            </a:r>
            <a:br>
              <a:rPr lang="en-US" sz="1400" b="1" dirty="0">
                <a:solidFill>
                  <a:schemeClr val="tx1"/>
                </a:solidFill>
                <a:latin typeface="Arial" charset="0"/>
              </a:rPr>
            </a:br>
            <a:endParaRPr lang="en-US" sz="1400" b="1" dirty="0">
              <a:solidFill>
                <a:schemeClr val="tx1"/>
              </a:solidFill>
              <a:latin typeface="Arial" charset="0"/>
            </a:endParaRPr>
          </a:p>
          <a:p>
            <a:pPr defTabSz="762000" eaLnBrk="0" hangingPunct="0">
              <a:buFontTx/>
              <a:buChar char="•"/>
            </a:pPr>
            <a:r>
              <a:rPr lang="en-US" sz="1400" b="1" dirty="0">
                <a:solidFill>
                  <a:schemeClr val="tx1"/>
                </a:solidFill>
                <a:latin typeface="Arial" charset="0"/>
              </a:rPr>
              <a:t> Calibration Coefficient Adjusts</a:t>
            </a:r>
            <a:br>
              <a:rPr lang="en-US" sz="1400" b="1" dirty="0">
                <a:solidFill>
                  <a:schemeClr val="tx1"/>
                </a:solidFill>
                <a:latin typeface="Arial" charset="0"/>
              </a:rPr>
            </a:br>
            <a:r>
              <a:rPr lang="en-US" sz="1400" b="1" dirty="0">
                <a:solidFill>
                  <a:schemeClr val="tx1"/>
                </a:solidFill>
                <a:latin typeface="Arial" charset="0"/>
              </a:rPr>
              <a:t>  the Rate of Change of the Pipe</a:t>
            </a:r>
            <a:br>
              <a:rPr lang="en-US" sz="1400" b="1" dirty="0">
                <a:solidFill>
                  <a:schemeClr val="tx1"/>
                </a:solidFill>
                <a:latin typeface="Arial" charset="0"/>
              </a:rPr>
            </a:br>
            <a:r>
              <a:rPr lang="en-US" sz="1400" b="1" dirty="0">
                <a:solidFill>
                  <a:schemeClr val="tx1"/>
                </a:solidFill>
                <a:latin typeface="Arial" charset="0"/>
              </a:rPr>
              <a:t>  Radius</a:t>
            </a:r>
          </a:p>
        </p:txBody>
      </p:sp>
      <p:pic>
        <p:nvPicPr>
          <p:cNvPr id="5" name="Picture 6"/>
          <p:cNvPicPr>
            <a:picLocks noChangeAspect="1" noChangeArrowheads="1"/>
          </p:cNvPicPr>
          <p:nvPr/>
        </p:nvPicPr>
        <p:blipFill>
          <a:blip r:embed="rId2" cstate="print"/>
          <a:srcRect/>
          <a:stretch>
            <a:fillRect/>
          </a:stretch>
        </p:blipFill>
        <p:spPr bwMode="auto">
          <a:xfrm>
            <a:off x="4074915" y="2235727"/>
            <a:ext cx="4562475" cy="1828800"/>
          </a:xfrm>
          <a:prstGeom prst="rect">
            <a:avLst/>
          </a:prstGeom>
          <a:noFill/>
          <a:ln w="9525">
            <a:noFill/>
            <a:miter lim="800000"/>
            <a:headEnd/>
            <a:tailEnd/>
          </a:ln>
          <a:effectLst/>
        </p:spPr>
      </p:pic>
      <p:pic>
        <p:nvPicPr>
          <p:cNvPr id="6" name="Picture 7"/>
          <p:cNvPicPr>
            <a:picLocks noChangeAspect="1" noChangeArrowheads="1"/>
          </p:cNvPicPr>
          <p:nvPr/>
        </p:nvPicPr>
        <p:blipFill>
          <a:blip r:embed="rId3" cstate="print"/>
          <a:srcRect/>
          <a:stretch>
            <a:fillRect/>
          </a:stretch>
        </p:blipFill>
        <p:spPr bwMode="auto">
          <a:xfrm>
            <a:off x="4071740" y="4202640"/>
            <a:ext cx="4568825" cy="1828800"/>
          </a:xfrm>
          <a:prstGeom prst="rect">
            <a:avLst/>
          </a:prstGeom>
          <a:noFill/>
          <a:ln w="9525">
            <a:noFill/>
            <a:miter lim="800000"/>
            <a:headEnd/>
            <a:tailEnd/>
          </a:ln>
          <a:effectLst/>
        </p:spPr>
      </p:pic>
      <p:sp>
        <p:nvSpPr>
          <p:cNvPr id="7" name="TextBox 6"/>
          <p:cNvSpPr txBox="1"/>
          <p:nvPr/>
        </p:nvSpPr>
        <p:spPr>
          <a:xfrm>
            <a:off x="4114632" y="1916832"/>
            <a:ext cx="4643438" cy="307777"/>
          </a:xfrm>
          <a:prstGeom prst="rect">
            <a:avLst/>
          </a:prstGeom>
          <a:noFill/>
        </p:spPr>
        <p:txBody>
          <a:bodyPr wrap="square" rtlCol="0">
            <a:spAutoFit/>
          </a:bodyPr>
          <a:lstStyle/>
          <a:p>
            <a:r>
              <a:rPr lang="en-GB" sz="1400" smtClean="0">
                <a:solidFill>
                  <a:srgbClr val="FFFFFF"/>
                </a:solidFill>
                <a:latin typeface="Arial"/>
              </a:rPr>
              <a:t>Pipe failure, collapse of breach above pipe.</a:t>
            </a:r>
            <a:endParaRPr lang="en-GB" sz="1400" dirty="0">
              <a:solidFill>
                <a:srgbClr val="FFFFFF"/>
              </a:solidFill>
              <a:latin typeface="Arial"/>
            </a:endParaRPr>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Limiting Section</a:t>
            </a:r>
          </a:p>
          <a:p>
            <a:pPr marL="0" indent="0">
              <a:buNone/>
            </a:pPr>
            <a:endParaRPr lang="en-GB" dirty="0"/>
          </a:p>
        </p:txBody>
      </p:sp>
      <p:sp>
        <p:nvSpPr>
          <p:cNvPr id="4" name="Text Box 4"/>
          <p:cNvSpPr txBox="1">
            <a:spLocks noChangeArrowheads="1"/>
          </p:cNvSpPr>
          <p:nvPr/>
        </p:nvSpPr>
        <p:spPr bwMode="auto">
          <a:xfrm>
            <a:off x="361255" y="5157192"/>
            <a:ext cx="3922713" cy="923330"/>
          </a:xfrm>
          <a:prstGeom prst="rect">
            <a:avLst/>
          </a:prstGeom>
          <a:noFill/>
          <a:ln w="9525">
            <a:noFill/>
            <a:miter lim="800000"/>
            <a:headEnd/>
            <a:tailEnd/>
          </a:ln>
          <a:effectLst/>
        </p:spPr>
        <p:txBody>
          <a:bodyPr>
            <a:spAutoFit/>
          </a:bodyPr>
          <a:lstStyle/>
          <a:p>
            <a:r>
              <a:rPr lang="en-GB" sz="1800" dirty="0" smtClean="0">
                <a:solidFill>
                  <a:schemeClr val="accent1"/>
                </a:solidFill>
                <a:latin typeface="Arial"/>
              </a:rPr>
              <a:t>Limiting Section Overrides</a:t>
            </a:r>
          </a:p>
          <a:p>
            <a:r>
              <a:rPr lang="en-GB" sz="1800" dirty="0" smtClean="0">
                <a:solidFill>
                  <a:schemeClr val="accent1"/>
                </a:solidFill>
                <a:latin typeface="Arial"/>
              </a:rPr>
              <a:t>Limit Defined In Erosion </a:t>
            </a:r>
            <a:br>
              <a:rPr lang="en-GB" sz="1800" dirty="0" smtClean="0">
                <a:solidFill>
                  <a:schemeClr val="accent1"/>
                </a:solidFill>
                <a:latin typeface="Arial"/>
              </a:rPr>
            </a:br>
            <a:r>
              <a:rPr lang="en-GB" sz="1800" dirty="0" smtClean="0">
                <a:solidFill>
                  <a:schemeClr val="accent1"/>
                </a:solidFill>
                <a:latin typeface="Arial"/>
              </a:rPr>
              <a:t>Parameters</a:t>
            </a:r>
            <a:endParaRPr lang="en-GB" sz="1800" dirty="0">
              <a:solidFill>
                <a:schemeClr val="accent1"/>
              </a:solidFill>
              <a:latin typeface="Arial"/>
            </a:endParaRPr>
          </a:p>
        </p:txBody>
      </p:sp>
      <p:pic>
        <p:nvPicPr>
          <p:cNvPr id="5" name="Picture 5" descr="Limitsection"/>
          <p:cNvPicPr>
            <a:picLocks noChangeAspect="1" noChangeArrowheads="1"/>
          </p:cNvPicPr>
          <p:nvPr/>
        </p:nvPicPr>
        <p:blipFill>
          <a:blip r:embed="rId2" cstate="print"/>
          <a:srcRect l="7605" t="10956" r="7605" b="10956"/>
          <a:stretch>
            <a:fillRect/>
          </a:stretch>
        </p:blipFill>
        <p:spPr bwMode="auto">
          <a:xfrm>
            <a:off x="3196530" y="4026942"/>
            <a:ext cx="5695950" cy="2187575"/>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l="29901" t="41344" r="48726" b="37898"/>
          <a:stretch>
            <a:fillRect/>
          </a:stretch>
        </p:blipFill>
        <p:spPr bwMode="auto">
          <a:xfrm>
            <a:off x="5868293" y="1556792"/>
            <a:ext cx="3009900" cy="2193925"/>
          </a:xfrm>
          <a:prstGeom prst="rect">
            <a:avLst/>
          </a:prstGeom>
          <a:noFill/>
          <a:ln w="9525">
            <a:noFill/>
            <a:miter lim="800000"/>
            <a:headEnd/>
            <a:tailEnd/>
          </a:ln>
          <a:effectLst/>
        </p:spPr>
      </p:pic>
      <p:sp>
        <p:nvSpPr>
          <p:cNvPr id="7" name="Rectangle 7"/>
          <p:cNvSpPr>
            <a:spLocks noChangeArrowheads="1"/>
          </p:cNvSpPr>
          <p:nvPr/>
        </p:nvSpPr>
        <p:spPr bwMode="auto">
          <a:xfrm>
            <a:off x="616843" y="2253704"/>
            <a:ext cx="4813300" cy="2014538"/>
          </a:xfrm>
          <a:prstGeom prst="rect">
            <a:avLst/>
          </a:prstGeom>
          <a:noFill/>
          <a:ln w="9525">
            <a:noFill/>
            <a:miter lim="800000"/>
            <a:headEnd/>
            <a:tailEnd/>
          </a:ln>
          <a:effectLst/>
        </p:spPr>
        <p:txBody>
          <a:bodyPr>
            <a:spAutoFit/>
          </a:bodyPr>
          <a:lstStyle/>
          <a:p>
            <a:pPr marL="342900" indent="-342900">
              <a:buFontTx/>
              <a:buChar char="•"/>
            </a:pPr>
            <a:r>
              <a:rPr lang="en-US" sz="1800">
                <a:solidFill>
                  <a:srgbClr val="FFFFFF"/>
                </a:solidFill>
                <a:latin typeface="Arial" charset="0"/>
              </a:rPr>
              <a:t>Applies to Both Time Dependent</a:t>
            </a:r>
            <a:br>
              <a:rPr lang="en-US" sz="1800">
                <a:solidFill>
                  <a:srgbClr val="FFFFFF"/>
                </a:solidFill>
                <a:latin typeface="Arial" charset="0"/>
              </a:rPr>
            </a:br>
            <a:r>
              <a:rPr lang="en-US" sz="1800">
                <a:solidFill>
                  <a:srgbClr val="FFFFFF"/>
                </a:solidFill>
                <a:latin typeface="Arial" charset="0"/>
              </a:rPr>
              <a:t>and Erosion Based Breaches</a:t>
            </a:r>
          </a:p>
          <a:p>
            <a:pPr marL="342900" indent="-342900">
              <a:buFontTx/>
              <a:buChar char="•"/>
            </a:pPr>
            <a:endParaRPr lang="en-US" sz="1800">
              <a:solidFill>
                <a:srgbClr val="FFFFFF"/>
              </a:solidFill>
              <a:latin typeface="Arial" charset="0"/>
            </a:endParaRPr>
          </a:p>
          <a:p>
            <a:pPr marL="342900" indent="-342900">
              <a:buFontTx/>
              <a:buChar char="•"/>
            </a:pPr>
            <a:r>
              <a:rPr lang="en-US" sz="1800">
                <a:solidFill>
                  <a:srgbClr val="FFFFFF"/>
                </a:solidFill>
                <a:latin typeface="Arial" charset="0"/>
              </a:rPr>
              <a:t>Refers to the Cross-Section Database</a:t>
            </a:r>
          </a:p>
          <a:p>
            <a:pPr marL="342900" indent="-342900">
              <a:buFontTx/>
              <a:buChar char="•"/>
            </a:pPr>
            <a:endParaRPr lang="en-US" sz="1800">
              <a:solidFill>
                <a:srgbClr val="FFFFFF"/>
              </a:solidFill>
              <a:latin typeface="Arial" charset="0"/>
            </a:endParaRPr>
          </a:p>
          <a:p>
            <a:pPr marL="342900" indent="-342900">
              <a:buFontTx/>
              <a:buChar char="•"/>
            </a:pPr>
            <a:r>
              <a:rPr lang="en-US" sz="1800">
                <a:solidFill>
                  <a:srgbClr val="FFFFFF"/>
                </a:solidFill>
                <a:latin typeface="Arial" charset="0"/>
              </a:rPr>
              <a:t>Crest Length in Initial Dam Geometry</a:t>
            </a:r>
            <a:br>
              <a:rPr lang="en-US" sz="1800">
                <a:solidFill>
                  <a:srgbClr val="FFFFFF"/>
                </a:solidFill>
                <a:latin typeface="Arial" charset="0"/>
              </a:rPr>
            </a:br>
            <a:r>
              <a:rPr lang="en-US" sz="1800">
                <a:solidFill>
                  <a:srgbClr val="FFFFFF"/>
                </a:solidFill>
                <a:latin typeface="Arial" charset="0"/>
              </a:rPr>
              <a:t>is also Limiting</a:t>
            </a:r>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Links to the Boundary File (Time Dependent)</a:t>
            </a:r>
          </a:p>
          <a:p>
            <a:pPr marL="0" indent="0">
              <a:buNone/>
            </a:pPr>
            <a:endParaRPr lang="en-GB" dirty="0"/>
          </a:p>
        </p:txBody>
      </p:sp>
      <p:pic>
        <p:nvPicPr>
          <p:cNvPr id="4" name="Picture 4"/>
          <p:cNvPicPr>
            <a:picLocks noChangeAspect="1" noChangeArrowheads="1"/>
          </p:cNvPicPr>
          <p:nvPr/>
        </p:nvPicPr>
        <p:blipFill>
          <a:blip r:embed="rId2" cstate="print"/>
          <a:srcRect l="10706" t="14766" r="27686" b="61523"/>
          <a:stretch>
            <a:fillRect/>
          </a:stretch>
        </p:blipFill>
        <p:spPr bwMode="auto">
          <a:xfrm>
            <a:off x="3159944" y="2851299"/>
            <a:ext cx="5653087" cy="1630363"/>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l="10706" t="14766" r="27686" b="61523"/>
          <a:stretch>
            <a:fillRect/>
          </a:stretch>
        </p:blipFill>
        <p:spPr bwMode="auto">
          <a:xfrm>
            <a:off x="3148831" y="4629299"/>
            <a:ext cx="5665788" cy="1636713"/>
          </a:xfrm>
          <a:prstGeom prst="rect">
            <a:avLst/>
          </a:prstGeom>
          <a:noFill/>
          <a:ln w="9525">
            <a:noFill/>
            <a:miter lim="800000"/>
            <a:headEnd/>
            <a:tailEnd/>
          </a:ln>
          <a:effectLst/>
        </p:spPr>
      </p:pic>
      <p:sp>
        <p:nvSpPr>
          <p:cNvPr id="6" name="Rectangle 6"/>
          <p:cNvSpPr>
            <a:spLocks noChangeArrowheads="1"/>
          </p:cNvSpPr>
          <p:nvPr/>
        </p:nvSpPr>
        <p:spPr bwMode="auto">
          <a:xfrm>
            <a:off x="467544" y="2051199"/>
            <a:ext cx="4813300" cy="1739900"/>
          </a:xfrm>
          <a:prstGeom prst="rect">
            <a:avLst/>
          </a:prstGeom>
          <a:noFill/>
          <a:ln w="9525">
            <a:noFill/>
            <a:miter lim="800000"/>
            <a:headEnd/>
            <a:tailEnd/>
          </a:ln>
          <a:effectLst/>
        </p:spPr>
        <p:txBody>
          <a:bodyPr>
            <a:spAutoFit/>
          </a:bodyPr>
          <a:lstStyle/>
          <a:p>
            <a:pPr marL="342900" indent="-342900">
              <a:buFontTx/>
              <a:buChar char="•"/>
            </a:pPr>
            <a:r>
              <a:rPr lang="en-US" sz="1800" dirty="0">
                <a:solidFill>
                  <a:srgbClr val="FFFFFF"/>
                </a:solidFill>
                <a:latin typeface="Arial" charset="0"/>
              </a:rPr>
              <a:t>Temporal Data for Breaches</a:t>
            </a:r>
            <a:br>
              <a:rPr lang="en-US" sz="1800" dirty="0">
                <a:solidFill>
                  <a:srgbClr val="FFFFFF"/>
                </a:solidFill>
                <a:latin typeface="Arial" charset="0"/>
              </a:rPr>
            </a:br>
            <a:r>
              <a:rPr lang="en-US" sz="1800" dirty="0">
                <a:solidFill>
                  <a:srgbClr val="FFFFFF"/>
                </a:solidFill>
                <a:latin typeface="Arial" charset="0"/>
              </a:rPr>
              <a:t>are contained in a Time Series File</a:t>
            </a:r>
          </a:p>
          <a:p>
            <a:pPr marL="342900" indent="-342900">
              <a:buFontTx/>
              <a:buChar char="•"/>
            </a:pPr>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Assigned in the</a:t>
            </a:r>
            <a:br>
              <a:rPr lang="en-US" sz="1800" dirty="0">
                <a:solidFill>
                  <a:srgbClr val="FFFFFF"/>
                </a:solidFill>
                <a:latin typeface="Arial" charset="0"/>
              </a:rPr>
            </a:br>
            <a:r>
              <a:rPr lang="en-US" sz="1800" dirty="0">
                <a:solidFill>
                  <a:srgbClr val="FFFFFF"/>
                </a:solidFill>
                <a:latin typeface="Arial" charset="0"/>
              </a:rPr>
              <a:t>Boundary File as</a:t>
            </a:r>
            <a:br>
              <a:rPr lang="en-US" sz="1800" dirty="0">
                <a:solidFill>
                  <a:srgbClr val="FFFFFF"/>
                </a:solidFill>
                <a:latin typeface="Arial" charset="0"/>
              </a:rPr>
            </a:br>
            <a:r>
              <a:rPr lang="en-US" sz="1800" dirty="0">
                <a:solidFill>
                  <a:srgbClr val="FFFFFF"/>
                </a:solidFill>
                <a:latin typeface="Arial" charset="0"/>
              </a:rPr>
              <a:t>a Structure Boundary</a:t>
            </a:r>
          </a:p>
        </p:txBody>
      </p:sp>
      <p:sp>
        <p:nvSpPr>
          <p:cNvPr id="7" name="Freeform 7"/>
          <p:cNvSpPr>
            <a:spLocks/>
          </p:cNvSpPr>
          <p:nvPr/>
        </p:nvSpPr>
        <p:spPr bwMode="auto">
          <a:xfrm>
            <a:off x="1748656" y="5175399"/>
            <a:ext cx="1435100" cy="876300"/>
          </a:xfrm>
          <a:custGeom>
            <a:avLst/>
            <a:gdLst/>
            <a:ahLst/>
            <a:cxnLst>
              <a:cxn ang="0">
                <a:pos x="0" y="0"/>
              </a:cxn>
              <a:cxn ang="0">
                <a:pos x="0" y="552"/>
              </a:cxn>
              <a:cxn ang="0">
                <a:pos x="544" y="552"/>
              </a:cxn>
            </a:cxnLst>
            <a:rect l="0" t="0" r="r" b="b"/>
            <a:pathLst>
              <a:path w="544" h="552">
                <a:moveTo>
                  <a:pt x="0" y="0"/>
                </a:moveTo>
                <a:lnTo>
                  <a:pt x="0" y="552"/>
                </a:lnTo>
                <a:lnTo>
                  <a:pt x="544" y="552"/>
                </a:lnTo>
              </a:path>
            </a:pathLst>
          </a:custGeom>
          <a:noFill/>
          <a:ln w="28575">
            <a:solidFill>
              <a:schemeClr val="accent2"/>
            </a:solidFill>
            <a:round/>
            <a:headEnd type="none" w="med" len="med"/>
            <a:tailEnd type="triangle" w="med" len="med"/>
          </a:ln>
          <a:effectLst/>
        </p:spPr>
        <p:txBody>
          <a:bodyPr/>
          <a:lstStyle/>
          <a:p>
            <a:endParaRPr lang="da-DK"/>
          </a:p>
        </p:txBody>
      </p:sp>
      <p:sp>
        <p:nvSpPr>
          <p:cNvPr id="8" name="Rectangle 8"/>
          <p:cNvSpPr>
            <a:spLocks noChangeArrowheads="1"/>
          </p:cNvSpPr>
          <p:nvPr/>
        </p:nvSpPr>
        <p:spPr bwMode="auto">
          <a:xfrm>
            <a:off x="539552" y="4254187"/>
            <a:ext cx="2537271" cy="830997"/>
          </a:xfrm>
          <a:prstGeom prst="rect">
            <a:avLst/>
          </a:prstGeom>
          <a:noFill/>
          <a:ln w="12700">
            <a:noFill/>
            <a:miter lim="800000"/>
            <a:headEnd type="none" w="sm" len="sm"/>
            <a:tailEnd type="none" w="sm" len="sm"/>
          </a:ln>
          <a:effectLst/>
        </p:spPr>
        <p:txBody>
          <a:bodyPr wrap="square">
            <a:spAutoFit/>
          </a:bodyPr>
          <a:lstStyle/>
          <a:p>
            <a:pPr defTabSz="762000" eaLnBrk="0" hangingPunct="0"/>
            <a:r>
              <a:rPr lang="en-US" sz="1600" dirty="0">
                <a:solidFill>
                  <a:srgbClr val="FFFFFF"/>
                </a:solidFill>
                <a:latin typeface="Arial" charset="0"/>
              </a:rPr>
              <a:t>NWS DAMBRK</a:t>
            </a:r>
            <a:br>
              <a:rPr lang="en-US" sz="1600" dirty="0">
                <a:solidFill>
                  <a:srgbClr val="FFFFFF"/>
                </a:solidFill>
                <a:latin typeface="Arial" charset="0"/>
              </a:rPr>
            </a:br>
            <a:r>
              <a:rPr lang="en-US" sz="1600" dirty="0">
                <a:solidFill>
                  <a:srgbClr val="FFFFFF"/>
                </a:solidFill>
                <a:latin typeface="Arial" charset="0"/>
              </a:rPr>
              <a:t>Boundary has Extra Row</a:t>
            </a:r>
          </a:p>
          <a:p>
            <a:pPr defTabSz="762000" eaLnBrk="0" hangingPunct="0"/>
            <a:r>
              <a:rPr lang="en-US" sz="1600" dirty="0">
                <a:solidFill>
                  <a:srgbClr val="FFFFFF"/>
                </a:solidFill>
                <a:latin typeface="Arial" charset="0"/>
              </a:rPr>
              <a:t>(Upper Level of Pipe)</a:t>
            </a:r>
          </a:p>
        </p:txBody>
      </p:sp>
      <p:sp>
        <p:nvSpPr>
          <p:cNvPr id="9" name="Rectangle 9"/>
          <p:cNvSpPr>
            <a:spLocks noChangeArrowheads="1"/>
          </p:cNvSpPr>
          <p:nvPr/>
        </p:nvSpPr>
        <p:spPr bwMode="auto">
          <a:xfrm>
            <a:off x="3196456" y="5962799"/>
            <a:ext cx="5435600" cy="177800"/>
          </a:xfrm>
          <a:prstGeom prst="rect">
            <a:avLst/>
          </a:prstGeom>
          <a:noFill/>
          <a:ln w="28575">
            <a:solidFill>
              <a:schemeClr val="accent2"/>
            </a:solidFill>
            <a:miter lim="800000"/>
            <a:headEnd/>
            <a:tailEnd/>
          </a:ln>
          <a:effectLst/>
        </p:spPr>
        <p:txBody>
          <a:bodyPr wrap="none" anchor="ctr"/>
          <a:lstStyle/>
          <a:p>
            <a:endParaRPr lang="da-DK"/>
          </a:p>
        </p:txBody>
      </p:sp>
      <p:sp>
        <p:nvSpPr>
          <p:cNvPr id="10" name="Freeform 10"/>
          <p:cNvSpPr>
            <a:spLocks/>
          </p:cNvSpPr>
          <p:nvPr/>
        </p:nvSpPr>
        <p:spPr bwMode="auto">
          <a:xfrm flipH="1">
            <a:off x="6130156" y="1987699"/>
            <a:ext cx="317500" cy="850900"/>
          </a:xfrm>
          <a:custGeom>
            <a:avLst/>
            <a:gdLst/>
            <a:ahLst/>
            <a:cxnLst>
              <a:cxn ang="0">
                <a:pos x="0" y="0"/>
              </a:cxn>
              <a:cxn ang="0">
                <a:pos x="440" y="0"/>
              </a:cxn>
              <a:cxn ang="0">
                <a:pos x="440" y="616"/>
              </a:cxn>
            </a:cxnLst>
            <a:rect l="0" t="0" r="r" b="b"/>
            <a:pathLst>
              <a:path w="440" h="616">
                <a:moveTo>
                  <a:pt x="0" y="0"/>
                </a:moveTo>
                <a:lnTo>
                  <a:pt x="440" y="0"/>
                </a:lnTo>
                <a:lnTo>
                  <a:pt x="440" y="616"/>
                </a:lnTo>
              </a:path>
            </a:pathLst>
          </a:custGeom>
          <a:noFill/>
          <a:ln w="28575">
            <a:solidFill>
              <a:schemeClr val="accent2"/>
            </a:solidFill>
            <a:round/>
            <a:headEnd type="none" w="med" len="med"/>
            <a:tailEnd type="triangle" w="med" len="med"/>
          </a:ln>
          <a:effectLst/>
        </p:spPr>
        <p:txBody>
          <a:bodyPr/>
          <a:lstStyle/>
          <a:p>
            <a:endParaRPr lang="da-DK"/>
          </a:p>
        </p:txBody>
      </p:sp>
      <p:sp>
        <p:nvSpPr>
          <p:cNvPr id="11" name="Rectangle 11"/>
          <p:cNvSpPr>
            <a:spLocks noChangeArrowheads="1"/>
          </p:cNvSpPr>
          <p:nvPr/>
        </p:nvSpPr>
        <p:spPr bwMode="auto">
          <a:xfrm>
            <a:off x="6422256" y="1556792"/>
            <a:ext cx="2324100" cy="1077218"/>
          </a:xfrm>
          <a:prstGeom prst="rect">
            <a:avLst/>
          </a:prstGeom>
          <a:noFill/>
          <a:ln w="12700">
            <a:noFill/>
            <a:miter lim="800000"/>
            <a:headEnd type="none" w="sm" len="sm"/>
            <a:tailEnd type="none" w="sm" len="sm"/>
          </a:ln>
          <a:effectLst/>
        </p:spPr>
        <p:txBody>
          <a:bodyPr>
            <a:spAutoFit/>
          </a:bodyPr>
          <a:lstStyle/>
          <a:p>
            <a:pPr defTabSz="762000" eaLnBrk="0" hangingPunct="0"/>
            <a:r>
              <a:rPr lang="en-US" sz="1600" dirty="0">
                <a:solidFill>
                  <a:srgbClr val="FFFFFF"/>
                </a:solidFill>
                <a:latin typeface="Arial" charset="0"/>
              </a:rPr>
              <a:t>Must be Located at Same </a:t>
            </a:r>
            <a:r>
              <a:rPr lang="en-US" sz="1600" dirty="0" err="1">
                <a:solidFill>
                  <a:srgbClr val="FFFFFF"/>
                </a:solidFill>
                <a:latin typeface="Arial" charset="0"/>
              </a:rPr>
              <a:t>Chainage</a:t>
            </a:r>
            <a:r>
              <a:rPr lang="en-US" sz="1600" dirty="0">
                <a:solidFill>
                  <a:srgbClr val="FFFFFF"/>
                </a:solidFill>
                <a:latin typeface="Arial" charset="0"/>
              </a:rPr>
              <a:t> as </a:t>
            </a:r>
            <a:r>
              <a:rPr lang="en-US" sz="1600" dirty="0" err="1">
                <a:solidFill>
                  <a:srgbClr val="FFFFFF"/>
                </a:solidFill>
                <a:latin typeface="Arial" charset="0"/>
              </a:rPr>
              <a:t>Dambreak</a:t>
            </a:r>
            <a:r>
              <a:rPr lang="en-US" sz="1600" dirty="0">
                <a:solidFill>
                  <a:srgbClr val="FFFFFF"/>
                </a:solidFill>
                <a:latin typeface="Arial" charset="0"/>
              </a:rPr>
              <a:t> Structure in Network File</a:t>
            </a:r>
          </a:p>
        </p:txBody>
      </p:sp>
      <p:sp>
        <p:nvSpPr>
          <p:cNvPr id="12" name="Rectangle 11"/>
          <p:cNvSpPr/>
          <p:nvPr/>
        </p:nvSpPr>
        <p:spPr bwMode="auto">
          <a:xfrm>
            <a:off x="7448500" y="3126507"/>
            <a:ext cx="504056" cy="288032"/>
          </a:xfrm>
          <a:prstGeom prst="rect">
            <a:avLst/>
          </a:prstGeom>
          <a:noFill/>
          <a:ln w="254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bg1"/>
              </a:solidFill>
              <a:effectLst/>
              <a:latin typeface="Verdana" pitchFamily="34" charset="0"/>
            </a:endParaRPr>
          </a:p>
        </p:txBody>
      </p:sp>
      <p:sp>
        <p:nvSpPr>
          <p:cNvPr id="13" name="Rectangle 12"/>
          <p:cNvSpPr/>
          <p:nvPr/>
        </p:nvSpPr>
        <p:spPr bwMode="auto">
          <a:xfrm>
            <a:off x="7448500" y="4915942"/>
            <a:ext cx="504056" cy="288032"/>
          </a:xfrm>
          <a:prstGeom prst="rect">
            <a:avLst/>
          </a:prstGeom>
          <a:noFill/>
          <a:ln w="254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bg1"/>
              </a:solidFill>
              <a:effectLst/>
              <a:latin typeface="Verdana" pitchFamily="34" charset="0"/>
            </a:endParaRPr>
          </a:p>
        </p:txBody>
      </p:sp>
      <p:sp>
        <p:nvSpPr>
          <p:cNvPr id="14" name="Footer Placeholder 1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Schematisation</a:t>
            </a:r>
            <a:r>
              <a:rPr lang="en-US" dirty="0">
                <a:solidFill>
                  <a:srgbClr val="FFFFFF"/>
                </a:solidFill>
              </a:rPr>
              <a:t> in MIKE11</a:t>
            </a:r>
          </a:p>
          <a:p>
            <a:pPr marL="0" indent="0">
              <a:buNone/>
            </a:pPr>
            <a:endParaRPr lang="en-GB" dirty="0"/>
          </a:p>
        </p:txBody>
      </p:sp>
      <p:grpSp>
        <p:nvGrpSpPr>
          <p:cNvPr id="4" name="Group 4"/>
          <p:cNvGrpSpPr>
            <a:grpSpLocks/>
          </p:cNvGrpSpPr>
          <p:nvPr/>
        </p:nvGrpSpPr>
        <p:grpSpPr bwMode="auto">
          <a:xfrm>
            <a:off x="3265860" y="3998044"/>
            <a:ext cx="5537200" cy="2527300"/>
            <a:chOff x="1400" y="2448"/>
            <a:chExt cx="3488" cy="1592"/>
          </a:xfrm>
        </p:grpSpPr>
        <p:sp>
          <p:nvSpPr>
            <p:cNvPr id="5" name="Rectangle 5"/>
            <p:cNvSpPr>
              <a:spLocks noChangeArrowheads="1"/>
            </p:cNvSpPr>
            <p:nvPr/>
          </p:nvSpPr>
          <p:spPr bwMode="auto">
            <a:xfrm>
              <a:off x="1400" y="2448"/>
              <a:ext cx="3488" cy="1592"/>
            </a:xfrm>
            <a:prstGeom prst="rect">
              <a:avLst/>
            </a:prstGeom>
            <a:solidFill>
              <a:schemeClr val="bg1"/>
            </a:solidFill>
            <a:ln w="9525">
              <a:noFill/>
              <a:miter lim="800000"/>
              <a:headEnd/>
              <a:tailEnd/>
            </a:ln>
            <a:effectLst/>
          </p:spPr>
          <p:txBody>
            <a:bodyPr wrap="none" anchor="ctr"/>
            <a:lstStyle/>
            <a:p>
              <a:endParaRPr lang="da-DK">
                <a:solidFill>
                  <a:srgbClr val="FFFFFF"/>
                </a:solidFill>
              </a:endParaRPr>
            </a:p>
          </p:txBody>
        </p:sp>
        <p:grpSp>
          <p:nvGrpSpPr>
            <p:cNvPr id="6" name="Group 6"/>
            <p:cNvGrpSpPr>
              <a:grpSpLocks/>
            </p:cNvGrpSpPr>
            <p:nvPr/>
          </p:nvGrpSpPr>
          <p:grpSpPr bwMode="auto">
            <a:xfrm>
              <a:off x="1415" y="2535"/>
              <a:ext cx="3437" cy="1477"/>
              <a:chOff x="1927" y="845"/>
              <a:chExt cx="3437" cy="1477"/>
            </a:xfrm>
          </p:grpSpPr>
          <p:sp>
            <p:nvSpPr>
              <p:cNvPr id="7" name="AutoShape 7"/>
              <p:cNvSpPr>
                <a:spLocks noChangeAspect="1" noChangeArrowheads="1" noTextEdit="1"/>
              </p:cNvSpPr>
              <p:nvPr/>
            </p:nvSpPr>
            <p:spPr bwMode="auto">
              <a:xfrm>
                <a:off x="1927" y="845"/>
                <a:ext cx="3437" cy="1477"/>
              </a:xfrm>
              <a:prstGeom prst="rect">
                <a:avLst/>
              </a:prstGeom>
              <a:noFill/>
              <a:ln w="9525">
                <a:noFill/>
                <a:miter lim="800000"/>
                <a:headEnd/>
                <a:tailEnd/>
              </a:ln>
            </p:spPr>
            <p:txBody>
              <a:bodyPr/>
              <a:lstStyle/>
              <a:p>
                <a:endParaRPr lang="da-DK">
                  <a:solidFill>
                    <a:srgbClr val="FFFFFF"/>
                  </a:solidFill>
                </a:endParaRPr>
              </a:p>
            </p:txBody>
          </p:sp>
          <p:sp>
            <p:nvSpPr>
              <p:cNvPr id="8" name="Oval 8"/>
              <p:cNvSpPr>
                <a:spLocks noChangeArrowheads="1"/>
              </p:cNvSpPr>
              <p:nvPr/>
            </p:nvSpPr>
            <p:spPr bwMode="auto">
              <a:xfrm>
                <a:off x="2137" y="1824"/>
                <a:ext cx="73" cy="72"/>
              </a:xfrm>
              <a:prstGeom prst="ellipse">
                <a:avLst/>
              </a:prstGeom>
              <a:noFill/>
              <a:ln w="34925" cap="rnd">
                <a:solidFill>
                  <a:srgbClr val="808080"/>
                </a:solidFill>
                <a:round/>
                <a:headEnd/>
                <a:tailEnd/>
              </a:ln>
            </p:spPr>
            <p:txBody>
              <a:bodyPr/>
              <a:lstStyle/>
              <a:p>
                <a:endParaRPr lang="da-DK">
                  <a:solidFill>
                    <a:srgbClr val="FFFFFF"/>
                  </a:solidFill>
                </a:endParaRPr>
              </a:p>
            </p:txBody>
          </p:sp>
          <p:sp>
            <p:nvSpPr>
              <p:cNvPr id="9" name="Oval 9"/>
              <p:cNvSpPr>
                <a:spLocks noChangeArrowheads="1"/>
              </p:cNvSpPr>
              <p:nvPr/>
            </p:nvSpPr>
            <p:spPr bwMode="auto">
              <a:xfrm>
                <a:off x="4235" y="1824"/>
                <a:ext cx="72" cy="72"/>
              </a:xfrm>
              <a:prstGeom prst="ellipse">
                <a:avLst/>
              </a:prstGeom>
              <a:noFill/>
              <a:ln w="34925" cap="rnd">
                <a:solidFill>
                  <a:srgbClr val="808080"/>
                </a:solidFill>
                <a:round/>
                <a:headEnd/>
                <a:tailEnd/>
              </a:ln>
            </p:spPr>
            <p:txBody>
              <a:bodyPr/>
              <a:lstStyle/>
              <a:p>
                <a:endParaRPr lang="da-DK">
                  <a:solidFill>
                    <a:srgbClr val="FFFFFF"/>
                  </a:solidFill>
                </a:endParaRPr>
              </a:p>
            </p:txBody>
          </p:sp>
          <p:sp>
            <p:nvSpPr>
              <p:cNvPr id="10" name="Freeform 10"/>
              <p:cNvSpPr>
                <a:spLocks/>
              </p:cNvSpPr>
              <p:nvPr/>
            </p:nvSpPr>
            <p:spPr bwMode="auto">
              <a:xfrm>
                <a:off x="3168" y="1715"/>
                <a:ext cx="181" cy="276"/>
              </a:xfrm>
              <a:custGeom>
                <a:avLst/>
                <a:gdLst/>
                <a:ahLst/>
                <a:cxnLst>
                  <a:cxn ang="0">
                    <a:pos x="0" y="276"/>
                  </a:cxn>
                  <a:cxn ang="0">
                    <a:pos x="0" y="0"/>
                  </a:cxn>
                  <a:cxn ang="0">
                    <a:pos x="181" y="58"/>
                  </a:cxn>
                  <a:cxn ang="0">
                    <a:pos x="181" y="225"/>
                  </a:cxn>
                  <a:cxn ang="0">
                    <a:pos x="0" y="276"/>
                  </a:cxn>
                </a:cxnLst>
                <a:rect l="0" t="0" r="r" b="b"/>
                <a:pathLst>
                  <a:path w="181" h="276">
                    <a:moveTo>
                      <a:pt x="0" y="276"/>
                    </a:moveTo>
                    <a:lnTo>
                      <a:pt x="0" y="0"/>
                    </a:lnTo>
                    <a:lnTo>
                      <a:pt x="181" y="58"/>
                    </a:lnTo>
                    <a:lnTo>
                      <a:pt x="181" y="225"/>
                    </a:lnTo>
                    <a:lnTo>
                      <a:pt x="0" y="276"/>
                    </a:lnTo>
                    <a:close/>
                  </a:path>
                </a:pathLst>
              </a:custGeom>
              <a:solidFill>
                <a:srgbClr val="CCCCFF"/>
              </a:solidFill>
              <a:ln w="34925" cap="rnd">
                <a:solidFill>
                  <a:srgbClr val="808080"/>
                </a:solidFill>
                <a:prstDash val="solid"/>
                <a:miter lim="800000"/>
                <a:headEnd/>
                <a:tailEnd/>
              </a:ln>
            </p:spPr>
            <p:txBody>
              <a:bodyPr/>
              <a:lstStyle/>
              <a:p>
                <a:endParaRPr lang="da-DK">
                  <a:solidFill>
                    <a:srgbClr val="FFFFFF"/>
                  </a:solidFill>
                </a:endParaRPr>
              </a:p>
            </p:txBody>
          </p:sp>
          <p:sp>
            <p:nvSpPr>
              <p:cNvPr id="11" name="Line 11"/>
              <p:cNvSpPr>
                <a:spLocks noChangeShapeType="1"/>
              </p:cNvSpPr>
              <p:nvPr/>
            </p:nvSpPr>
            <p:spPr bwMode="auto">
              <a:xfrm>
                <a:off x="2217" y="1860"/>
                <a:ext cx="936" cy="1"/>
              </a:xfrm>
              <a:prstGeom prst="line">
                <a:avLst/>
              </a:prstGeom>
              <a:noFill/>
              <a:ln w="34925">
                <a:solidFill>
                  <a:srgbClr val="808080"/>
                </a:solidFill>
                <a:round/>
                <a:headEnd/>
                <a:tailEnd/>
              </a:ln>
            </p:spPr>
            <p:txBody>
              <a:bodyPr/>
              <a:lstStyle/>
              <a:p>
                <a:endParaRPr lang="da-DK">
                  <a:solidFill>
                    <a:srgbClr val="FFFFFF"/>
                  </a:solidFill>
                </a:endParaRPr>
              </a:p>
            </p:txBody>
          </p:sp>
          <p:sp>
            <p:nvSpPr>
              <p:cNvPr id="12" name="Line 12"/>
              <p:cNvSpPr>
                <a:spLocks noChangeShapeType="1"/>
              </p:cNvSpPr>
              <p:nvPr/>
            </p:nvSpPr>
            <p:spPr bwMode="auto">
              <a:xfrm>
                <a:off x="3357" y="1860"/>
                <a:ext cx="870" cy="1"/>
              </a:xfrm>
              <a:prstGeom prst="line">
                <a:avLst/>
              </a:prstGeom>
              <a:noFill/>
              <a:ln w="34925">
                <a:solidFill>
                  <a:srgbClr val="808080"/>
                </a:solidFill>
                <a:round/>
                <a:headEnd/>
                <a:tailEnd/>
              </a:ln>
            </p:spPr>
            <p:txBody>
              <a:bodyPr/>
              <a:lstStyle/>
              <a:p>
                <a:endParaRPr lang="da-DK">
                  <a:solidFill>
                    <a:srgbClr val="FFFFFF"/>
                  </a:solidFill>
                </a:endParaRPr>
              </a:p>
            </p:txBody>
          </p:sp>
          <p:sp>
            <p:nvSpPr>
              <p:cNvPr id="13" name="Freeform 13"/>
              <p:cNvSpPr>
                <a:spLocks/>
              </p:cNvSpPr>
              <p:nvPr/>
            </p:nvSpPr>
            <p:spPr bwMode="auto">
              <a:xfrm>
                <a:off x="3110" y="1099"/>
                <a:ext cx="268" cy="413"/>
              </a:xfrm>
              <a:custGeom>
                <a:avLst/>
                <a:gdLst/>
                <a:ahLst/>
                <a:cxnLst>
                  <a:cxn ang="0">
                    <a:pos x="0" y="210"/>
                  </a:cxn>
                  <a:cxn ang="0">
                    <a:pos x="130" y="413"/>
                  </a:cxn>
                  <a:cxn ang="0">
                    <a:pos x="268" y="210"/>
                  </a:cxn>
                  <a:cxn ang="0">
                    <a:pos x="130" y="0"/>
                  </a:cxn>
                  <a:cxn ang="0">
                    <a:pos x="0" y="210"/>
                  </a:cxn>
                </a:cxnLst>
                <a:rect l="0" t="0" r="r" b="b"/>
                <a:pathLst>
                  <a:path w="268" h="413">
                    <a:moveTo>
                      <a:pt x="0" y="210"/>
                    </a:moveTo>
                    <a:lnTo>
                      <a:pt x="130" y="413"/>
                    </a:lnTo>
                    <a:lnTo>
                      <a:pt x="268" y="210"/>
                    </a:lnTo>
                    <a:lnTo>
                      <a:pt x="130" y="0"/>
                    </a:lnTo>
                    <a:lnTo>
                      <a:pt x="0" y="210"/>
                    </a:lnTo>
                    <a:close/>
                  </a:path>
                </a:pathLst>
              </a:custGeom>
              <a:solidFill>
                <a:srgbClr val="CCCCFF"/>
              </a:solidFill>
              <a:ln w="34925" cap="rnd">
                <a:solidFill>
                  <a:srgbClr val="808080"/>
                </a:solidFill>
                <a:prstDash val="solid"/>
                <a:miter lim="800000"/>
                <a:headEnd/>
                <a:tailEnd/>
              </a:ln>
            </p:spPr>
            <p:txBody>
              <a:bodyPr/>
              <a:lstStyle/>
              <a:p>
                <a:endParaRPr lang="da-DK">
                  <a:solidFill>
                    <a:srgbClr val="FFFFFF"/>
                  </a:solidFill>
                </a:endParaRPr>
              </a:p>
            </p:txBody>
          </p:sp>
          <p:sp>
            <p:nvSpPr>
              <p:cNvPr id="14" name="Line 14"/>
              <p:cNvSpPr>
                <a:spLocks noChangeShapeType="1"/>
              </p:cNvSpPr>
              <p:nvPr/>
            </p:nvSpPr>
            <p:spPr bwMode="auto">
              <a:xfrm flipV="1">
                <a:off x="2196" y="1309"/>
                <a:ext cx="899" cy="515"/>
              </a:xfrm>
              <a:prstGeom prst="line">
                <a:avLst/>
              </a:prstGeom>
              <a:noFill/>
              <a:ln w="34925">
                <a:solidFill>
                  <a:srgbClr val="808080"/>
                </a:solidFill>
                <a:round/>
                <a:headEnd/>
                <a:tailEnd/>
              </a:ln>
            </p:spPr>
            <p:txBody>
              <a:bodyPr/>
              <a:lstStyle/>
              <a:p>
                <a:endParaRPr lang="da-DK">
                  <a:solidFill>
                    <a:srgbClr val="FFFFFF"/>
                  </a:solidFill>
                </a:endParaRPr>
              </a:p>
            </p:txBody>
          </p:sp>
          <p:sp>
            <p:nvSpPr>
              <p:cNvPr id="15" name="Line 15"/>
              <p:cNvSpPr>
                <a:spLocks noChangeShapeType="1"/>
              </p:cNvSpPr>
              <p:nvPr/>
            </p:nvSpPr>
            <p:spPr bwMode="auto">
              <a:xfrm>
                <a:off x="3386" y="1309"/>
                <a:ext cx="863" cy="515"/>
              </a:xfrm>
              <a:prstGeom prst="line">
                <a:avLst/>
              </a:prstGeom>
              <a:noFill/>
              <a:ln w="34925">
                <a:solidFill>
                  <a:srgbClr val="808080"/>
                </a:solidFill>
                <a:round/>
                <a:headEnd/>
                <a:tailEnd/>
              </a:ln>
            </p:spPr>
            <p:txBody>
              <a:bodyPr/>
              <a:lstStyle/>
              <a:p>
                <a:endParaRPr lang="da-DK">
                  <a:solidFill>
                    <a:srgbClr val="FFFFFF"/>
                  </a:solidFill>
                </a:endParaRPr>
              </a:p>
            </p:txBody>
          </p:sp>
          <p:sp>
            <p:nvSpPr>
              <p:cNvPr id="16" name="Oval 16"/>
              <p:cNvSpPr>
                <a:spLocks noChangeArrowheads="1"/>
              </p:cNvSpPr>
              <p:nvPr/>
            </p:nvSpPr>
            <p:spPr bwMode="auto">
              <a:xfrm>
                <a:off x="5265" y="1824"/>
                <a:ext cx="73" cy="72"/>
              </a:xfrm>
              <a:prstGeom prst="ellipse">
                <a:avLst/>
              </a:prstGeom>
              <a:noFill/>
              <a:ln w="34925" cap="rnd">
                <a:solidFill>
                  <a:srgbClr val="808080"/>
                </a:solidFill>
                <a:round/>
                <a:headEnd/>
                <a:tailEnd/>
              </a:ln>
            </p:spPr>
            <p:txBody>
              <a:bodyPr/>
              <a:lstStyle/>
              <a:p>
                <a:endParaRPr lang="da-DK">
                  <a:solidFill>
                    <a:srgbClr val="FFFFFF"/>
                  </a:solidFill>
                </a:endParaRPr>
              </a:p>
            </p:txBody>
          </p:sp>
          <p:sp>
            <p:nvSpPr>
              <p:cNvPr id="17" name="Line 17"/>
              <p:cNvSpPr>
                <a:spLocks noChangeShapeType="1"/>
              </p:cNvSpPr>
              <p:nvPr/>
            </p:nvSpPr>
            <p:spPr bwMode="auto">
              <a:xfrm>
                <a:off x="4314" y="1860"/>
                <a:ext cx="944" cy="1"/>
              </a:xfrm>
              <a:prstGeom prst="line">
                <a:avLst/>
              </a:prstGeom>
              <a:noFill/>
              <a:ln w="34925">
                <a:solidFill>
                  <a:srgbClr val="808080"/>
                </a:solidFill>
                <a:round/>
                <a:headEnd/>
                <a:tailEnd/>
              </a:ln>
            </p:spPr>
            <p:txBody>
              <a:bodyPr/>
              <a:lstStyle/>
              <a:p>
                <a:endParaRPr lang="da-DK">
                  <a:solidFill>
                    <a:srgbClr val="FFFFFF"/>
                  </a:solidFill>
                </a:endParaRPr>
              </a:p>
            </p:txBody>
          </p:sp>
          <p:sp>
            <p:nvSpPr>
              <p:cNvPr id="18" name="Rectangle 18"/>
              <p:cNvSpPr>
                <a:spLocks noChangeArrowheads="1"/>
              </p:cNvSpPr>
              <p:nvPr/>
            </p:nvSpPr>
            <p:spPr bwMode="auto">
              <a:xfrm>
                <a:off x="1927" y="1998"/>
                <a:ext cx="573" cy="160"/>
              </a:xfrm>
              <a:prstGeom prst="rect">
                <a:avLst/>
              </a:prstGeom>
              <a:noFill/>
              <a:ln w="9525">
                <a:noFill/>
                <a:miter lim="800000"/>
                <a:headEnd/>
                <a:tailEnd/>
              </a:ln>
            </p:spPr>
            <p:txBody>
              <a:bodyPr/>
              <a:lstStyle/>
              <a:p>
                <a:endParaRPr lang="da-DK">
                  <a:solidFill>
                    <a:srgbClr val="FFFFFF"/>
                  </a:solidFill>
                </a:endParaRPr>
              </a:p>
            </p:txBody>
          </p:sp>
          <p:sp>
            <p:nvSpPr>
              <p:cNvPr id="19" name="Rectangle 19"/>
              <p:cNvSpPr>
                <a:spLocks noChangeArrowheads="1"/>
              </p:cNvSpPr>
              <p:nvPr/>
            </p:nvSpPr>
            <p:spPr bwMode="auto">
              <a:xfrm>
                <a:off x="1956" y="2027"/>
                <a:ext cx="520" cy="106"/>
              </a:xfrm>
              <a:prstGeom prst="rect">
                <a:avLst/>
              </a:prstGeom>
              <a:noFill/>
              <a:ln w="9525">
                <a:noFill/>
                <a:miter lim="800000"/>
                <a:headEnd/>
                <a:tailEnd/>
              </a:ln>
            </p:spPr>
            <p:txBody>
              <a:bodyPr wrap="none" lIns="0" tIns="0" rIns="0" bIns="0">
                <a:spAutoFit/>
              </a:bodyPr>
              <a:lstStyle/>
              <a:p>
                <a:r>
                  <a:rPr lang="en-US" sz="1100">
                    <a:solidFill>
                      <a:srgbClr val="FFFFFF"/>
                    </a:solidFill>
                    <a:latin typeface="Arial" charset="0"/>
                  </a:rPr>
                  <a:t>RESERVOIR</a:t>
                </a:r>
                <a:endParaRPr lang="en-US" sz="1800">
                  <a:solidFill>
                    <a:srgbClr val="FFFFFF"/>
                  </a:solidFill>
                  <a:latin typeface="Arial" charset="0"/>
                </a:endParaRPr>
              </a:p>
            </p:txBody>
          </p:sp>
          <p:sp>
            <p:nvSpPr>
              <p:cNvPr id="20" name="Rectangle 20"/>
              <p:cNvSpPr>
                <a:spLocks noChangeArrowheads="1"/>
              </p:cNvSpPr>
              <p:nvPr/>
            </p:nvSpPr>
            <p:spPr bwMode="auto">
              <a:xfrm>
                <a:off x="2972" y="2049"/>
                <a:ext cx="595" cy="261"/>
              </a:xfrm>
              <a:prstGeom prst="rect">
                <a:avLst/>
              </a:prstGeom>
              <a:noFill/>
              <a:ln w="9525">
                <a:noFill/>
                <a:miter lim="800000"/>
                <a:headEnd/>
                <a:tailEnd/>
              </a:ln>
            </p:spPr>
            <p:txBody>
              <a:bodyPr/>
              <a:lstStyle/>
              <a:p>
                <a:endParaRPr lang="da-DK">
                  <a:solidFill>
                    <a:srgbClr val="FFFFFF"/>
                  </a:solidFill>
                </a:endParaRPr>
              </a:p>
            </p:txBody>
          </p:sp>
          <p:sp>
            <p:nvSpPr>
              <p:cNvPr id="21" name="Rectangle 21"/>
              <p:cNvSpPr>
                <a:spLocks noChangeArrowheads="1"/>
              </p:cNvSpPr>
              <p:nvPr/>
            </p:nvSpPr>
            <p:spPr bwMode="auto">
              <a:xfrm>
                <a:off x="3008" y="2024"/>
                <a:ext cx="520" cy="106"/>
              </a:xfrm>
              <a:prstGeom prst="rect">
                <a:avLst/>
              </a:prstGeom>
              <a:noFill/>
              <a:ln w="9525">
                <a:noFill/>
                <a:miter lim="800000"/>
                <a:headEnd/>
                <a:tailEnd/>
              </a:ln>
            </p:spPr>
            <p:txBody>
              <a:bodyPr wrap="none" lIns="0" tIns="0" rIns="0" bIns="0">
                <a:spAutoFit/>
              </a:bodyPr>
              <a:lstStyle/>
              <a:p>
                <a:r>
                  <a:rPr lang="en-US" sz="1100">
                    <a:solidFill>
                      <a:srgbClr val="FFFFFF"/>
                    </a:solidFill>
                    <a:latin typeface="Arial" charset="0"/>
                  </a:rPr>
                  <a:t>DAM BREAK</a:t>
                </a:r>
                <a:endParaRPr lang="en-US" sz="1800">
                  <a:solidFill>
                    <a:srgbClr val="FFFFFF"/>
                  </a:solidFill>
                  <a:latin typeface="Arial" charset="0"/>
                </a:endParaRPr>
              </a:p>
            </p:txBody>
          </p:sp>
          <p:sp>
            <p:nvSpPr>
              <p:cNvPr id="22" name="Rectangle 22"/>
              <p:cNvSpPr>
                <a:spLocks noChangeArrowheads="1"/>
              </p:cNvSpPr>
              <p:nvPr/>
            </p:nvSpPr>
            <p:spPr bwMode="auto">
              <a:xfrm>
                <a:off x="3001" y="2125"/>
                <a:ext cx="546" cy="106"/>
              </a:xfrm>
              <a:prstGeom prst="rect">
                <a:avLst/>
              </a:prstGeom>
              <a:noFill/>
              <a:ln w="9525">
                <a:noFill/>
                <a:miter lim="800000"/>
                <a:headEnd/>
                <a:tailEnd/>
              </a:ln>
            </p:spPr>
            <p:txBody>
              <a:bodyPr wrap="none" lIns="0" tIns="0" rIns="0" bIns="0">
                <a:spAutoFit/>
              </a:bodyPr>
              <a:lstStyle/>
              <a:p>
                <a:r>
                  <a:rPr lang="en-US" sz="1100">
                    <a:solidFill>
                      <a:srgbClr val="FFFFFF"/>
                    </a:solidFill>
                    <a:latin typeface="Arial" charset="0"/>
                  </a:rPr>
                  <a:t>STRUCTURE</a:t>
                </a:r>
                <a:endParaRPr lang="en-US" sz="1800">
                  <a:solidFill>
                    <a:srgbClr val="FFFFFF"/>
                  </a:solidFill>
                  <a:latin typeface="Arial" charset="0"/>
                </a:endParaRPr>
              </a:p>
            </p:txBody>
          </p:sp>
          <p:sp>
            <p:nvSpPr>
              <p:cNvPr id="23" name="Rectangle 23"/>
              <p:cNvSpPr>
                <a:spLocks noChangeArrowheads="1"/>
              </p:cNvSpPr>
              <p:nvPr/>
            </p:nvSpPr>
            <p:spPr bwMode="auto">
              <a:xfrm>
                <a:off x="2950" y="845"/>
                <a:ext cx="588" cy="261"/>
              </a:xfrm>
              <a:prstGeom prst="rect">
                <a:avLst/>
              </a:prstGeom>
              <a:noFill/>
              <a:ln w="9525">
                <a:noFill/>
                <a:miter lim="800000"/>
                <a:headEnd/>
                <a:tailEnd/>
              </a:ln>
            </p:spPr>
            <p:txBody>
              <a:bodyPr/>
              <a:lstStyle/>
              <a:p>
                <a:endParaRPr lang="da-DK">
                  <a:solidFill>
                    <a:srgbClr val="FFFFFF"/>
                  </a:solidFill>
                </a:endParaRPr>
              </a:p>
            </p:txBody>
          </p:sp>
          <p:sp>
            <p:nvSpPr>
              <p:cNvPr id="24" name="Rectangle 24"/>
              <p:cNvSpPr>
                <a:spLocks noChangeArrowheads="1"/>
              </p:cNvSpPr>
              <p:nvPr/>
            </p:nvSpPr>
            <p:spPr bwMode="auto">
              <a:xfrm>
                <a:off x="3117" y="874"/>
                <a:ext cx="254" cy="106"/>
              </a:xfrm>
              <a:prstGeom prst="rect">
                <a:avLst/>
              </a:prstGeom>
              <a:noFill/>
              <a:ln w="9525">
                <a:noFill/>
                <a:miter lim="800000"/>
                <a:headEnd/>
                <a:tailEnd/>
              </a:ln>
            </p:spPr>
            <p:txBody>
              <a:bodyPr wrap="none" lIns="0" tIns="0" rIns="0" bIns="0">
                <a:spAutoFit/>
              </a:bodyPr>
              <a:lstStyle/>
              <a:p>
                <a:r>
                  <a:rPr lang="en-US" sz="1100">
                    <a:solidFill>
                      <a:srgbClr val="FFFFFF"/>
                    </a:solidFill>
                    <a:latin typeface="Arial" charset="0"/>
                  </a:rPr>
                  <a:t>WEIR </a:t>
                </a:r>
                <a:endParaRPr lang="en-US" sz="1800">
                  <a:solidFill>
                    <a:srgbClr val="FFFFFF"/>
                  </a:solidFill>
                  <a:latin typeface="Arial" charset="0"/>
                </a:endParaRPr>
              </a:p>
            </p:txBody>
          </p:sp>
          <p:sp>
            <p:nvSpPr>
              <p:cNvPr id="25" name="Rectangle 25"/>
              <p:cNvSpPr>
                <a:spLocks noChangeArrowheads="1"/>
              </p:cNvSpPr>
              <p:nvPr/>
            </p:nvSpPr>
            <p:spPr bwMode="auto">
              <a:xfrm>
                <a:off x="2979" y="975"/>
                <a:ext cx="546" cy="106"/>
              </a:xfrm>
              <a:prstGeom prst="rect">
                <a:avLst/>
              </a:prstGeom>
              <a:noFill/>
              <a:ln w="9525">
                <a:noFill/>
                <a:miter lim="800000"/>
                <a:headEnd/>
                <a:tailEnd/>
              </a:ln>
            </p:spPr>
            <p:txBody>
              <a:bodyPr wrap="none" lIns="0" tIns="0" rIns="0" bIns="0">
                <a:spAutoFit/>
              </a:bodyPr>
              <a:lstStyle/>
              <a:p>
                <a:r>
                  <a:rPr lang="en-US" sz="1100">
                    <a:solidFill>
                      <a:srgbClr val="FFFFFF"/>
                    </a:solidFill>
                    <a:latin typeface="Arial" charset="0"/>
                  </a:rPr>
                  <a:t>STRUCTURE</a:t>
                </a:r>
                <a:endParaRPr lang="en-US" sz="1800">
                  <a:solidFill>
                    <a:srgbClr val="FFFFFF"/>
                  </a:solidFill>
                  <a:latin typeface="Arial" charset="0"/>
                </a:endParaRPr>
              </a:p>
            </p:txBody>
          </p:sp>
          <p:sp>
            <p:nvSpPr>
              <p:cNvPr id="26" name="Rectangle 26"/>
              <p:cNvSpPr>
                <a:spLocks noChangeArrowheads="1"/>
              </p:cNvSpPr>
              <p:nvPr/>
            </p:nvSpPr>
            <p:spPr bwMode="auto">
              <a:xfrm>
                <a:off x="2486" y="1693"/>
                <a:ext cx="602" cy="174"/>
              </a:xfrm>
              <a:prstGeom prst="rect">
                <a:avLst/>
              </a:prstGeom>
              <a:noFill/>
              <a:ln w="9525">
                <a:noFill/>
                <a:miter lim="800000"/>
                <a:headEnd/>
                <a:tailEnd/>
              </a:ln>
            </p:spPr>
            <p:txBody>
              <a:bodyPr/>
              <a:lstStyle/>
              <a:p>
                <a:endParaRPr lang="da-DK">
                  <a:solidFill>
                    <a:srgbClr val="FFFFFF"/>
                  </a:solidFill>
                </a:endParaRPr>
              </a:p>
            </p:txBody>
          </p:sp>
          <p:sp>
            <p:nvSpPr>
              <p:cNvPr id="27" name="Rectangle 27"/>
              <p:cNvSpPr>
                <a:spLocks noChangeArrowheads="1"/>
              </p:cNvSpPr>
              <p:nvPr/>
            </p:nvSpPr>
            <p:spPr bwMode="auto">
              <a:xfrm>
                <a:off x="2515" y="1730"/>
                <a:ext cx="542" cy="116"/>
              </a:xfrm>
              <a:prstGeom prst="rect">
                <a:avLst/>
              </a:prstGeom>
              <a:noFill/>
              <a:ln w="9525">
                <a:noFill/>
                <a:miter lim="800000"/>
                <a:headEnd/>
                <a:tailEnd/>
              </a:ln>
            </p:spPr>
            <p:txBody>
              <a:bodyPr wrap="none" lIns="0" tIns="0" rIns="0" bIns="0">
                <a:spAutoFit/>
              </a:bodyPr>
              <a:lstStyle/>
              <a:p>
                <a:r>
                  <a:rPr lang="en-US" sz="1200">
                    <a:solidFill>
                      <a:srgbClr val="FFFFFF"/>
                    </a:solidFill>
                    <a:latin typeface="Arial" charset="0"/>
                  </a:rPr>
                  <a:t>Main Branch</a:t>
                </a:r>
                <a:endParaRPr lang="en-US" sz="1800">
                  <a:solidFill>
                    <a:srgbClr val="FFFFFF"/>
                  </a:solidFill>
                  <a:latin typeface="Arial" charset="0"/>
                </a:endParaRPr>
              </a:p>
            </p:txBody>
          </p:sp>
          <p:sp>
            <p:nvSpPr>
              <p:cNvPr id="28" name="Rectangle 28"/>
              <p:cNvSpPr>
                <a:spLocks noChangeArrowheads="1"/>
              </p:cNvSpPr>
              <p:nvPr/>
            </p:nvSpPr>
            <p:spPr bwMode="auto">
              <a:xfrm rot="19800000">
                <a:off x="2294" y="1402"/>
                <a:ext cx="687" cy="116"/>
              </a:xfrm>
              <a:prstGeom prst="rect">
                <a:avLst/>
              </a:prstGeom>
              <a:noFill/>
              <a:ln w="9525">
                <a:noFill/>
                <a:miter lim="800000"/>
                <a:headEnd/>
                <a:tailEnd/>
              </a:ln>
            </p:spPr>
            <p:txBody>
              <a:bodyPr wrap="none" lIns="0" tIns="0" rIns="0" bIns="0">
                <a:spAutoFit/>
              </a:bodyPr>
              <a:lstStyle/>
              <a:p>
                <a:r>
                  <a:rPr lang="en-US" sz="1200">
                    <a:solidFill>
                      <a:srgbClr val="FFFFFF"/>
                    </a:solidFill>
                    <a:latin typeface="Arial" charset="0"/>
                  </a:rPr>
                  <a:t>Spillway Branch</a:t>
                </a:r>
                <a:endParaRPr lang="en-US" sz="1800">
                  <a:solidFill>
                    <a:srgbClr val="FFFFFF"/>
                  </a:solidFill>
                  <a:latin typeface="Arial" charset="0"/>
                </a:endParaRPr>
              </a:p>
            </p:txBody>
          </p:sp>
          <p:sp>
            <p:nvSpPr>
              <p:cNvPr id="29" name="Oval 29"/>
              <p:cNvSpPr>
                <a:spLocks noChangeArrowheads="1"/>
              </p:cNvSpPr>
              <p:nvPr/>
            </p:nvSpPr>
            <p:spPr bwMode="auto">
              <a:xfrm>
                <a:off x="2137" y="1824"/>
                <a:ext cx="73" cy="72"/>
              </a:xfrm>
              <a:prstGeom prst="ellipse">
                <a:avLst/>
              </a:prstGeom>
              <a:solidFill>
                <a:srgbClr val="FF9900"/>
              </a:solidFill>
              <a:ln w="34925" cap="rnd">
                <a:solidFill>
                  <a:schemeClr val="tx1"/>
                </a:solidFill>
                <a:round/>
                <a:headEnd/>
                <a:tailEnd/>
              </a:ln>
            </p:spPr>
            <p:txBody>
              <a:bodyPr/>
              <a:lstStyle/>
              <a:p>
                <a:endParaRPr lang="da-DK">
                  <a:solidFill>
                    <a:srgbClr val="FFFFFF"/>
                  </a:solidFill>
                </a:endParaRPr>
              </a:p>
            </p:txBody>
          </p:sp>
          <p:sp>
            <p:nvSpPr>
              <p:cNvPr id="30" name="Oval 30"/>
              <p:cNvSpPr>
                <a:spLocks noChangeArrowheads="1"/>
              </p:cNvSpPr>
              <p:nvPr/>
            </p:nvSpPr>
            <p:spPr bwMode="auto">
              <a:xfrm>
                <a:off x="4235" y="1824"/>
                <a:ext cx="72" cy="72"/>
              </a:xfrm>
              <a:prstGeom prst="ellipse">
                <a:avLst/>
              </a:prstGeom>
              <a:solidFill>
                <a:srgbClr val="FF9900"/>
              </a:solidFill>
              <a:ln w="34925" cap="rnd">
                <a:solidFill>
                  <a:schemeClr val="tx1"/>
                </a:solidFill>
                <a:round/>
                <a:headEnd/>
                <a:tailEnd/>
              </a:ln>
            </p:spPr>
            <p:txBody>
              <a:bodyPr/>
              <a:lstStyle/>
              <a:p>
                <a:endParaRPr lang="da-DK">
                  <a:solidFill>
                    <a:srgbClr val="FFFFFF"/>
                  </a:solidFill>
                </a:endParaRPr>
              </a:p>
            </p:txBody>
          </p:sp>
          <p:sp>
            <p:nvSpPr>
              <p:cNvPr id="31" name="Freeform 31"/>
              <p:cNvSpPr>
                <a:spLocks/>
              </p:cNvSpPr>
              <p:nvPr/>
            </p:nvSpPr>
            <p:spPr bwMode="auto">
              <a:xfrm>
                <a:off x="3168" y="1715"/>
                <a:ext cx="181" cy="276"/>
              </a:xfrm>
              <a:custGeom>
                <a:avLst/>
                <a:gdLst/>
                <a:ahLst/>
                <a:cxnLst>
                  <a:cxn ang="0">
                    <a:pos x="0" y="276"/>
                  </a:cxn>
                  <a:cxn ang="0">
                    <a:pos x="0" y="0"/>
                  </a:cxn>
                  <a:cxn ang="0">
                    <a:pos x="181" y="58"/>
                  </a:cxn>
                  <a:cxn ang="0">
                    <a:pos x="181" y="225"/>
                  </a:cxn>
                  <a:cxn ang="0">
                    <a:pos x="0" y="276"/>
                  </a:cxn>
                </a:cxnLst>
                <a:rect l="0" t="0" r="r" b="b"/>
                <a:pathLst>
                  <a:path w="181" h="276">
                    <a:moveTo>
                      <a:pt x="0" y="276"/>
                    </a:moveTo>
                    <a:lnTo>
                      <a:pt x="0" y="0"/>
                    </a:lnTo>
                    <a:lnTo>
                      <a:pt x="181" y="58"/>
                    </a:lnTo>
                    <a:lnTo>
                      <a:pt x="181" y="225"/>
                    </a:lnTo>
                    <a:lnTo>
                      <a:pt x="0" y="276"/>
                    </a:lnTo>
                    <a:close/>
                  </a:path>
                </a:pathLst>
              </a:custGeom>
              <a:solidFill>
                <a:srgbClr val="FF9900"/>
              </a:solidFill>
              <a:ln w="34925" cap="rnd">
                <a:solidFill>
                  <a:schemeClr val="tx1"/>
                </a:solidFill>
                <a:prstDash val="solid"/>
                <a:miter lim="800000"/>
                <a:headEnd/>
                <a:tailEnd/>
              </a:ln>
            </p:spPr>
            <p:txBody>
              <a:bodyPr/>
              <a:lstStyle/>
              <a:p>
                <a:endParaRPr lang="da-DK">
                  <a:solidFill>
                    <a:srgbClr val="FFFFFF"/>
                  </a:solidFill>
                </a:endParaRPr>
              </a:p>
            </p:txBody>
          </p:sp>
          <p:sp>
            <p:nvSpPr>
              <p:cNvPr id="32" name="Line 32"/>
              <p:cNvSpPr>
                <a:spLocks noChangeShapeType="1"/>
              </p:cNvSpPr>
              <p:nvPr/>
            </p:nvSpPr>
            <p:spPr bwMode="auto">
              <a:xfrm>
                <a:off x="2217" y="1860"/>
                <a:ext cx="936" cy="1"/>
              </a:xfrm>
              <a:prstGeom prst="line">
                <a:avLst/>
              </a:prstGeom>
              <a:noFill/>
              <a:ln w="34925">
                <a:solidFill>
                  <a:srgbClr val="000066"/>
                </a:solidFill>
                <a:round/>
                <a:headEnd/>
                <a:tailEnd/>
              </a:ln>
            </p:spPr>
            <p:txBody>
              <a:bodyPr/>
              <a:lstStyle/>
              <a:p>
                <a:endParaRPr lang="da-DK">
                  <a:solidFill>
                    <a:srgbClr val="FFFFFF"/>
                  </a:solidFill>
                </a:endParaRPr>
              </a:p>
            </p:txBody>
          </p:sp>
          <p:sp>
            <p:nvSpPr>
              <p:cNvPr id="33" name="Line 33"/>
              <p:cNvSpPr>
                <a:spLocks noChangeShapeType="1"/>
              </p:cNvSpPr>
              <p:nvPr/>
            </p:nvSpPr>
            <p:spPr bwMode="auto">
              <a:xfrm>
                <a:off x="3357" y="1860"/>
                <a:ext cx="870" cy="1"/>
              </a:xfrm>
              <a:prstGeom prst="line">
                <a:avLst/>
              </a:prstGeom>
              <a:noFill/>
              <a:ln w="34925">
                <a:solidFill>
                  <a:srgbClr val="000066"/>
                </a:solidFill>
                <a:round/>
                <a:headEnd/>
                <a:tailEnd/>
              </a:ln>
            </p:spPr>
            <p:txBody>
              <a:bodyPr/>
              <a:lstStyle/>
              <a:p>
                <a:endParaRPr lang="da-DK">
                  <a:solidFill>
                    <a:srgbClr val="FFFFFF"/>
                  </a:solidFill>
                </a:endParaRPr>
              </a:p>
            </p:txBody>
          </p:sp>
          <p:sp>
            <p:nvSpPr>
              <p:cNvPr id="34" name="Freeform 34"/>
              <p:cNvSpPr>
                <a:spLocks/>
              </p:cNvSpPr>
              <p:nvPr/>
            </p:nvSpPr>
            <p:spPr bwMode="auto">
              <a:xfrm>
                <a:off x="3110" y="1099"/>
                <a:ext cx="268" cy="413"/>
              </a:xfrm>
              <a:custGeom>
                <a:avLst/>
                <a:gdLst/>
                <a:ahLst/>
                <a:cxnLst>
                  <a:cxn ang="0">
                    <a:pos x="0" y="210"/>
                  </a:cxn>
                  <a:cxn ang="0">
                    <a:pos x="130" y="413"/>
                  </a:cxn>
                  <a:cxn ang="0">
                    <a:pos x="268" y="210"/>
                  </a:cxn>
                  <a:cxn ang="0">
                    <a:pos x="130" y="0"/>
                  </a:cxn>
                  <a:cxn ang="0">
                    <a:pos x="0" y="210"/>
                  </a:cxn>
                </a:cxnLst>
                <a:rect l="0" t="0" r="r" b="b"/>
                <a:pathLst>
                  <a:path w="268" h="413">
                    <a:moveTo>
                      <a:pt x="0" y="210"/>
                    </a:moveTo>
                    <a:lnTo>
                      <a:pt x="130" y="413"/>
                    </a:lnTo>
                    <a:lnTo>
                      <a:pt x="268" y="210"/>
                    </a:lnTo>
                    <a:lnTo>
                      <a:pt x="130" y="0"/>
                    </a:lnTo>
                    <a:lnTo>
                      <a:pt x="0" y="210"/>
                    </a:lnTo>
                    <a:close/>
                  </a:path>
                </a:pathLst>
              </a:custGeom>
              <a:solidFill>
                <a:srgbClr val="FF9900"/>
              </a:solidFill>
              <a:ln w="34925" cap="rnd">
                <a:solidFill>
                  <a:schemeClr val="tx1"/>
                </a:solidFill>
                <a:prstDash val="solid"/>
                <a:miter lim="800000"/>
                <a:headEnd/>
                <a:tailEnd/>
              </a:ln>
            </p:spPr>
            <p:txBody>
              <a:bodyPr/>
              <a:lstStyle/>
              <a:p>
                <a:endParaRPr lang="da-DK">
                  <a:solidFill>
                    <a:srgbClr val="FFFFFF"/>
                  </a:solidFill>
                </a:endParaRPr>
              </a:p>
            </p:txBody>
          </p:sp>
          <p:sp>
            <p:nvSpPr>
              <p:cNvPr id="35" name="Line 35"/>
              <p:cNvSpPr>
                <a:spLocks noChangeShapeType="1"/>
              </p:cNvSpPr>
              <p:nvPr/>
            </p:nvSpPr>
            <p:spPr bwMode="auto">
              <a:xfrm flipV="1">
                <a:off x="2196" y="1309"/>
                <a:ext cx="899" cy="515"/>
              </a:xfrm>
              <a:prstGeom prst="line">
                <a:avLst/>
              </a:prstGeom>
              <a:noFill/>
              <a:ln w="34925">
                <a:solidFill>
                  <a:srgbClr val="000066"/>
                </a:solidFill>
                <a:round/>
                <a:headEnd/>
                <a:tailEnd/>
              </a:ln>
            </p:spPr>
            <p:txBody>
              <a:bodyPr/>
              <a:lstStyle/>
              <a:p>
                <a:endParaRPr lang="da-DK">
                  <a:solidFill>
                    <a:srgbClr val="FFFFFF"/>
                  </a:solidFill>
                </a:endParaRPr>
              </a:p>
            </p:txBody>
          </p:sp>
          <p:sp>
            <p:nvSpPr>
              <p:cNvPr id="36" name="Line 36"/>
              <p:cNvSpPr>
                <a:spLocks noChangeShapeType="1"/>
              </p:cNvSpPr>
              <p:nvPr/>
            </p:nvSpPr>
            <p:spPr bwMode="auto">
              <a:xfrm>
                <a:off x="3386" y="1309"/>
                <a:ext cx="863" cy="515"/>
              </a:xfrm>
              <a:prstGeom prst="line">
                <a:avLst/>
              </a:prstGeom>
              <a:noFill/>
              <a:ln w="34925">
                <a:solidFill>
                  <a:srgbClr val="000066"/>
                </a:solidFill>
                <a:round/>
                <a:headEnd/>
                <a:tailEnd/>
              </a:ln>
            </p:spPr>
            <p:txBody>
              <a:bodyPr/>
              <a:lstStyle/>
              <a:p>
                <a:endParaRPr lang="da-DK">
                  <a:solidFill>
                    <a:srgbClr val="FFFFFF"/>
                  </a:solidFill>
                </a:endParaRPr>
              </a:p>
            </p:txBody>
          </p:sp>
          <p:sp>
            <p:nvSpPr>
              <p:cNvPr id="37" name="Oval 37"/>
              <p:cNvSpPr>
                <a:spLocks noChangeArrowheads="1"/>
              </p:cNvSpPr>
              <p:nvPr/>
            </p:nvSpPr>
            <p:spPr bwMode="auto">
              <a:xfrm>
                <a:off x="5265" y="1824"/>
                <a:ext cx="73" cy="72"/>
              </a:xfrm>
              <a:prstGeom prst="ellipse">
                <a:avLst/>
              </a:prstGeom>
              <a:solidFill>
                <a:srgbClr val="FF9900"/>
              </a:solidFill>
              <a:ln w="34925" cap="rnd">
                <a:solidFill>
                  <a:schemeClr val="tx1"/>
                </a:solidFill>
                <a:round/>
                <a:headEnd/>
                <a:tailEnd/>
              </a:ln>
            </p:spPr>
            <p:txBody>
              <a:bodyPr/>
              <a:lstStyle/>
              <a:p>
                <a:endParaRPr lang="da-DK">
                  <a:solidFill>
                    <a:srgbClr val="FFFFFF"/>
                  </a:solidFill>
                </a:endParaRPr>
              </a:p>
            </p:txBody>
          </p:sp>
          <p:sp>
            <p:nvSpPr>
              <p:cNvPr id="38" name="Line 38"/>
              <p:cNvSpPr>
                <a:spLocks noChangeShapeType="1"/>
              </p:cNvSpPr>
              <p:nvPr/>
            </p:nvSpPr>
            <p:spPr bwMode="auto">
              <a:xfrm>
                <a:off x="4314" y="1860"/>
                <a:ext cx="944" cy="1"/>
              </a:xfrm>
              <a:prstGeom prst="line">
                <a:avLst/>
              </a:prstGeom>
              <a:noFill/>
              <a:ln w="34925">
                <a:solidFill>
                  <a:srgbClr val="000066"/>
                </a:solidFill>
                <a:round/>
                <a:headEnd/>
                <a:tailEnd/>
              </a:ln>
            </p:spPr>
            <p:txBody>
              <a:bodyPr/>
              <a:lstStyle/>
              <a:p>
                <a:endParaRPr lang="da-DK">
                  <a:solidFill>
                    <a:srgbClr val="FFFFFF"/>
                  </a:solidFill>
                </a:endParaRPr>
              </a:p>
            </p:txBody>
          </p:sp>
          <p:sp>
            <p:nvSpPr>
              <p:cNvPr id="39" name="Rectangle 39"/>
              <p:cNvSpPr>
                <a:spLocks noChangeArrowheads="1"/>
              </p:cNvSpPr>
              <p:nvPr/>
            </p:nvSpPr>
            <p:spPr bwMode="auto">
              <a:xfrm>
                <a:off x="1927" y="1998"/>
                <a:ext cx="573" cy="160"/>
              </a:xfrm>
              <a:prstGeom prst="rect">
                <a:avLst/>
              </a:prstGeom>
              <a:noFill/>
              <a:ln w="9525">
                <a:noFill/>
                <a:miter lim="800000"/>
                <a:headEnd/>
                <a:tailEnd/>
              </a:ln>
            </p:spPr>
            <p:txBody>
              <a:bodyPr/>
              <a:lstStyle/>
              <a:p>
                <a:endParaRPr lang="da-DK">
                  <a:solidFill>
                    <a:srgbClr val="FFFFFF"/>
                  </a:solidFill>
                </a:endParaRPr>
              </a:p>
            </p:txBody>
          </p:sp>
          <p:sp>
            <p:nvSpPr>
              <p:cNvPr id="40" name="Rectangle 40"/>
              <p:cNvSpPr>
                <a:spLocks noChangeArrowheads="1"/>
              </p:cNvSpPr>
              <p:nvPr/>
            </p:nvSpPr>
            <p:spPr bwMode="auto">
              <a:xfrm>
                <a:off x="2972" y="2049"/>
                <a:ext cx="595" cy="261"/>
              </a:xfrm>
              <a:prstGeom prst="rect">
                <a:avLst/>
              </a:prstGeom>
              <a:noFill/>
              <a:ln w="9525">
                <a:noFill/>
                <a:miter lim="800000"/>
                <a:headEnd/>
                <a:tailEnd/>
              </a:ln>
            </p:spPr>
            <p:txBody>
              <a:bodyPr/>
              <a:lstStyle/>
              <a:p>
                <a:endParaRPr lang="da-DK">
                  <a:solidFill>
                    <a:srgbClr val="FFFFFF"/>
                  </a:solidFill>
                </a:endParaRPr>
              </a:p>
            </p:txBody>
          </p:sp>
          <p:sp>
            <p:nvSpPr>
              <p:cNvPr id="41" name="Rectangle 41"/>
              <p:cNvSpPr>
                <a:spLocks noChangeArrowheads="1"/>
              </p:cNvSpPr>
              <p:nvPr/>
            </p:nvSpPr>
            <p:spPr bwMode="auto">
              <a:xfrm>
                <a:off x="2950" y="845"/>
                <a:ext cx="588" cy="261"/>
              </a:xfrm>
              <a:prstGeom prst="rect">
                <a:avLst/>
              </a:prstGeom>
              <a:noFill/>
              <a:ln w="9525">
                <a:noFill/>
                <a:miter lim="800000"/>
                <a:headEnd/>
                <a:tailEnd/>
              </a:ln>
            </p:spPr>
            <p:txBody>
              <a:bodyPr/>
              <a:lstStyle/>
              <a:p>
                <a:endParaRPr lang="da-DK">
                  <a:solidFill>
                    <a:srgbClr val="FFFFFF"/>
                  </a:solidFill>
                </a:endParaRPr>
              </a:p>
            </p:txBody>
          </p:sp>
          <p:sp>
            <p:nvSpPr>
              <p:cNvPr id="42" name="Rectangle 42"/>
              <p:cNvSpPr>
                <a:spLocks noChangeArrowheads="1"/>
              </p:cNvSpPr>
              <p:nvPr/>
            </p:nvSpPr>
            <p:spPr bwMode="auto">
              <a:xfrm>
                <a:off x="3117" y="874"/>
                <a:ext cx="254" cy="106"/>
              </a:xfrm>
              <a:prstGeom prst="rect">
                <a:avLst/>
              </a:prstGeom>
              <a:noFill/>
              <a:ln w="9525">
                <a:noFill/>
                <a:miter lim="800000"/>
                <a:headEnd/>
                <a:tailEnd/>
              </a:ln>
            </p:spPr>
            <p:txBody>
              <a:bodyPr wrap="none" lIns="0" tIns="0" rIns="0" bIns="0">
                <a:spAutoFit/>
              </a:bodyPr>
              <a:lstStyle/>
              <a:p>
                <a:r>
                  <a:rPr lang="en-US" sz="1100">
                    <a:solidFill>
                      <a:srgbClr val="FFFFFF"/>
                    </a:solidFill>
                    <a:latin typeface="Arial" charset="0"/>
                  </a:rPr>
                  <a:t>WEIR </a:t>
                </a:r>
                <a:endParaRPr lang="en-US" sz="1800">
                  <a:solidFill>
                    <a:srgbClr val="FFFFFF"/>
                  </a:solidFill>
                  <a:latin typeface="Arial" charset="0"/>
                </a:endParaRPr>
              </a:p>
            </p:txBody>
          </p:sp>
          <p:sp>
            <p:nvSpPr>
              <p:cNvPr id="43" name="Rectangle 43"/>
              <p:cNvSpPr>
                <a:spLocks noChangeArrowheads="1"/>
              </p:cNvSpPr>
              <p:nvPr/>
            </p:nvSpPr>
            <p:spPr bwMode="auto">
              <a:xfrm>
                <a:off x="2979" y="975"/>
                <a:ext cx="546" cy="106"/>
              </a:xfrm>
              <a:prstGeom prst="rect">
                <a:avLst/>
              </a:prstGeom>
              <a:noFill/>
              <a:ln w="9525">
                <a:noFill/>
                <a:miter lim="800000"/>
                <a:headEnd/>
                <a:tailEnd/>
              </a:ln>
            </p:spPr>
            <p:txBody>
              <a:bodyPr wrap="none" lIns="0" tIns="0" rIns="0" bIns="0">
                <a:spAutoFit/>
              </a:bodyPr>
              <a:lstStyle/>
              <a:p>
                <a:r>
                  <a:rPr lang="en-US" sz="1100">
                    <a:solidFill>
                      <a:srgbClr val="FFFFFF"/>
                    </a:solidFill>
                    <a:latin typeface="Arial" charset="0"/>
                  </a:rPr>
                  <a:t>STRUCTURE</a:t>
                </a:r>
                <a:endParaRPr lang="en-US" sz="1800">
                  <a:solidFill>
                    <a:srgbClr val="FFFFFF"/>
                  </a:solidFill>
                  <a:latin typeface="Arial" charset="0"/>
                </a:endParaRPr>
              </a:p>
            </p:txBody>
          </p:sp>
          <p:sp>
            <p:nvSpPr>
              <p:cNvPr id="44" name="Rectangle 44"/>
              <p:cNvSpPr>
                <a:spLocks noChangeArrowheads="1"/>
              </p:cNvSpPr>
              <p:nvPr/>
            </p:nvSpPr>
            <p:spPr bwMode="auto">
              <a:xfrm>
                <a:off x="2486" y="1693"/>
                <a:ext cx="602" cy="174"/>
              </a:xfrm>
              <a:prstGeom prst="rect">
                <a:avLst/>
              </a:prstGeom>
              <a:noFill/>
              <a:ln w="9525">
                <a:noFill/>
                <a:miter lim="800000"/>
                <a:headEnd/>
                <a:tailEnd/>
              </a:ln>
            </p:spPr>
            <p:txBody>
              <a:bodyPr/>
              <a:lstStyle/>
              <a:p>
                <a:endParaRPr lang="da-DK">
                  <a:solidFill>
                    <a:srgbClr val="FFFFFF"/>
                  </a:solidFill>
                </a:endParaRPr>
              </a:p>
            </p:txBody>
          </p:sp>
          <p:sp>
            <p:nvSpPr>
              <p:cNvPr id="45" name="Rectangle 45"/>
              <p:cNvSpPr>
                <a:spLocks noChangeArrowheads="1"/>
              </p:cNvSpPr>
              <p:nvPr/>
            </p:nvSpPr>
            <p:spPr bwMode="auto">
              <a:xfrm>
                <a:off x="2515" y="1730"/>
                <a:ext cx="542" cy="116"/>
              </a:xfrm>
              <a:prstGeom prst="rect">
                <a:avLst/>
              </a:prstGeom>
              <a:noFill/>
              <a:ln w="9525">
                <a:noFill/>
                <a:miter lim="800000"/>
                <a:headEnd/>
                <a:tailEnd/>
              </a:ln>
            </p:spPr>
            <p:txBody>
              <a:bodyPr wrap="none" lIns="0" tIns="0" rIns="0" bIns="0">
                <a:spAutoFit/>
              </a:bodyPr>
              <a:lstStyle/>
              <a:p>
                <a:r>
                  <a:rPr lang="en-US" sz="1200">
                    <a:solidFill>
                      <a:srgbClr val="FFFFFF"/>
                    </a:solidFill>
                    <a:latin typeface="Arial" charset="0"/>
                  </a:rPr>
                  <a:t>Main Branch</a:t>
                </a:r>
                <a:endParaRPr lang="en-US" sz="1800">
                  <a:solidFill>
                    <a:srgbClr val="FFFFFF"/>
                  </a:solidFill>
                  <a:latin typeface="Arial" charset="0"/>
                </a:endParaRPr>
              </a:p>
            </p:txBody>
          </p:sp>
          <p:sp>
            <p:nvSpPr>
              <p:cNvPr id="46" name="Rectangle 46"/>
              <p:cNvSpPr>
                <a:spLocks noChangeArrowheads="1"/>
              </p:cNvSpPr>
              <p:nvPr/>
            </p:nvSpPr>
            <p:spPr bwMode="auto">
              <a:xfrm rot="19800000">
                <a:off x="2294" y="1402"/>
                <a:ext cx="687" cy="116"/>
              </a:xfrm>
              <a:prstGeom prst="rect">
                <a:avLst/>
              </a:prstGeom>
              <a:noFill/>
              <a:ln w="9525">
                <a:noFill/>
                <a:miter lim="800000"/>
                <a:headEnd/>
                <a:tailEnd/>
              </a:ln>
            </p:spPr>
            <p:txBody>
              <a:bodyPr wrap="none" lIns="0" tIns="0" rIns="0" bIns="0">
                <a:spAutoFit/>
              </a:bodyPr>
              <a:lstStyle/>
              <a:p>
                <a:r>
                  <a:rPr lang="en-US" sz="1200">
                    <a:solidFill>
                      <a:srgbClr val="FFFFFF"/>
                    </a:solidFill>
                    <a:latin typeface="Arial" charset="0"/>
                  </a:rPr>
                  <a:t>Spillway Branch</a:t>
                </a:r>
                <a:endParaRPr lang="en-US" sz="1800">
                  <a:solidFill>
                    <a:srgbClr val="FFFFFF"/>
                  </a:solidFill>
                  <a:latin typeface="Arial" charset="0"/>
                </a:endParaRPr>
              </a:p>
            </p:txBody>
          </p:sp>
        </p:grpSp>
      </p:grpSp>
      <p:sp>
        <p:nvSpPr>
          <p:cNvPr id="47" name="Rectangle 47"/>
          <p:cNvSpPr>
            <a:spLocks noChangeArrowheads="1"/>
          </p:cNvSpPr>
          <p:nvPr/>
        </p:nvSpPr>
        <p:spPr bwMode="auto">
          <a:xfrm>
            <a:off x="611560" y="1988840"/>
            <a:ext cx="6952952" cy="2563813"/>
          </a:xfrm>
          <a:prstGeom prst="rect">
            <a:avLst/>
          </a:prstGeom>
          <a:noFill/>
          <a:ln w="9525">
            <a:noFill/>
            <a:miter lim="800000"/>
            <a:headEnd/>
            <a:tailEnd/>
          </a:ln>
          <a:effectLst/>
        </p:spPr>
        <p:txBody>
          <a:bodyPr wrap="square">
            <a:spAutoFit/>
          </a:bodyPr>
          <a:lstStyle/>
          <a:p>
            <a:r>
              <a:rPr lang="en-US" sz="1800" b="1" dirty="0">
                <a:solidFill>
                  <a:srgbClr val="FFFFFF"/>
                </a:solidFill>
                <a:latin typeface="Arial" charset="0"/>
              </a:rPr>
              <a:t>RESERVOIR</a:t>
            </a:r>
          </a:p>
          <a:p>
            <a:r>
              <a:rPr lang="en-US" sz="1800" dirty="0">
                <a:solidFill>
                  <a:srgbClr val="FFFFFF"/>
                </a:solidFill>
                <a:latin typeface="Arial" charset="0"/>
              </a:rPr>
              <a:t>Can be Defined using Additional Storage Area in Processed Data of the Upstream Cross-Section (H-Point)</a:t>
            </a:r>
          </a:p>
          <a:p>
            <a:r>
              <a:rPr lang="en-US" sz="1800" dirty="0">
                <a:solidFill>
                  <a:srgbClr val="FFFFFF"/>
                </a:solidFill>
                <a:latin typeface="Arial" charset="0"/>
              </a:rPr>
              <a:t>	</a:t>
            </a:r>
          </a:p>
          <a:p>
            <a:r>
              <a:rPr lang="en-US" sz="1800" b="1" dirty="0">
                <a:solidFill>
                  <a:srgbClr val="FFFFFF"/>
                </a:solidFill>
                <a:latin typeface="Arial" charset="0"/>
              </a:rPr>
              <a:t>SPILLWAY BRANCH</a:t>
            </a:r>
          </a:p>
          <a:p>
            <a:r>
              <a:rPr lang="en-US" sz="1800" dirty="0">
                <a:solidFill>
                  <a:srgbClr val="FFFFFF"/>
                </a:solidFill>
                <a:latin typeface="Arial" charset="0"/>
              </a:rPr>
              <a:t>Spillway Structure (Defined Q-h Relationship) </a:t>
            </a:r>
            <a:r>
              <a:rPr lang="en-US" sz="1800" dirty="0" smtClean="0">
                <a:solidFill>
                  <a:srgbClr val="FFFFFF"/>
                </a:solidFill>
                <a:latin typeface="Arial" charset="0"/>
              </a:rPr>
              <a:t>can be </a:t>
            </a:r>
            <a:r>
              <a:rPr lang="en-US" sz="1800" dirty="0">
                <a:solidFill>
                  <a:srgbClr val="FFFFFF"/>
                </a:solidFill>
                <a:latin typeface="Arial" charset="0"/>
              </a:rPr>
              <a:t>“Offline”</a:t>
            </a:r>
          </a:p>
          <a:p>
            <a:endParaRPr lang="en-US" sz="1800" dirty="0">
              <a:solidFill>
                <a:srgbClr val="FFFFFF"/>
              </a:solidFill>
              <a:latin typeface="Arial" charset="0"/>
            </a:endParaRPr>
          </a:p>
          <a:p>
            <a:r>
              <a:rPr lang="en-US" sz="1800" b="1" dirty="0">
                <a:solidFill>
                  <a:srgbClr val="FFFFFF"/>
                </a:solidFill>
                <a:latin typeface="Arial" charset="0"/>
              </a:rPr>
              <a:t>MAIN BRANCH</a:t>
            </a:r>
          </a:p>
          <a:p>
            <a:r>
              <a:rPr lang="en-US" sz="1800" dirty="0" err="1">
                <a:solidFill>
                  <a:srgbClr val="FFFFFF"/>
                </a:solidFill>
                <a:latin typeface="Arial" charset="0"/>
              </a:rPr>
              <a:t>Dambreak</a:t>
            </a:r>
            <a:r>
              <a:rPr lang="en-US" sz="1800" dirty="0">
                <a:solidFill>
                  <a:srgbClr val="FFFFFF"/>
                </a:solidFill>
                <a:latin typeface="Arial" charset="0"/>
              </a:rPr>
              <a:t> Structure</a:t>
            </a:r>
          </a:p>
        </p:txBody>
      </p:sp>
      <p:sp>
        <p:nvSpPr>
          <p:cNvPr id="48" name="Footer Placeholder 4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Schematisation</a:t>
            </a:r>
            <a:r>
              <a:rPr lang="en-US" dirty="0">
                <a:solidFill>
                  <a:srgbClr val="FFFFFF"/>
                </a:solidFill>
              </a:rPr>
              <a:t> in MIKE </a:t>
            </a:r>
            <a:r>
              <a:rPr lang="en-US" dirty="0" smtClean="0">
                <a:solidFill>
                  <a:srgbClr val="FFFFFF"/>
                </a:solidFill>
              </a:rPr>
              <a:t>11 - </a:t>
            </a:r>
            <a:r>
              <a:rPr lang="en-US" dirty="0" smtClean="0">
                <a:solidFill>
                  <a:srgbClr val="FFFFFF"/>
                </a:solidFill>
                <a:latin typeface="Arial" charset="0"/>
              </a:rPr>
              <a:t>RESERVOIR  </a:t>
            </a:r>
            <a:r>
              <a:rPr lang="en-US" dirty="0">
                <a:solidFill>
                  <a:srgbClr val="FFFFFF"/>
                </a:solidFill>
                <a:latin typeface="Arial" charset="0"/>
              </a:rPr>
              <a:t>SCHEMATISATION, </a:t>
            </a:r>
            <a:r>
              <a:rPr lang="en-US" dirty="0" smtClean="0">
                <a:solidFill>
                  <a:srgbClr val="FFFFFF"/>
                </a:solidFill>
                <a:latin typeface="Arial" charset="0"/>
              </a:rPr>
              <a:t>Options</a:t>
            </a:r>
            <a:r>
              <a:rPr lang="en-US" dirty="0">
                <a:solidFill>
                  <a:srgbClr val="FFFFFF"/>
                </a:solidFill>
                <a:latin typeface="Arial" charset="0"/>
              </a:rPr>
              <a:t>:</a:t>
            </a:r>
          </a:p>
          <a:p>
            <a:pPr marL="0" indent="0">
              <a:buNone/>
            </a:pPr>
            <a:endParaRPr lang="en-US" dirty="0">
              <a:solidFill>
                <a:srgbClr val="FFFFFF"/>
              </a:solidFill>
            </a:endParaRPr>
          </a:p>
          <a:p>
            <a:pPr marL="0" indent="0">
              <a:buNone/>
            </a:pPr>
            <a:endParaRPr lang="en-GB" dirty="0"/>
          </a:p>
        </p:txBody>
      </p:sp>
      <p:sp>
        <p:nvSpPr>
          <p:cNvPr id="4" name="Rectangle 47"/>
          <p:cNvSpPr>
            <a:spLocks noChangeArrowheads="1"/>
          </p:cNvSpPr>
          <p:nvPr/>
        </p:nvSpPr>
        <p:spPr bwMode="auto">
          <a:xfrm>
            <a:off x="179512" y="1268760"/>
            <a:ext cx="6223000" cy="2862322"/>
          </a:xfrm>
          <a:prstGeom prst="rect">
            <a:avLst/>
          </a:prstGeom>
          <a:noFill/>
          <a:ln w="9525">
            <a:noFill/>
            <a:miter lim="800000"/>
            <a:headEnd/>
            <a:tailEnd/>
          </a:ln>
          <a:effectLst/>
        </p:spPr>
        <p:txBody>
          <a:bodyPr>
            <a:spAutoFit/>
          </a:bodyPr>
          <a:lstStyle/>
          <a:p>
            <a:r>
              <a:rPr lang="en-US" sz="1800" dirty="0" smtClean="0">
                <a:solidFill>
                  <a:srgbClr val="FFFFFF"/>
                </a:solidFill>
                <a:latin typeface="Arial" charset="0"/>
              </a:rPr>
              <a:t/>
            </a:r>
            <a:br>
              <a:rPr lang="en-US" sz="1800" dirty="0" smtClean="0">
                <a:solidFill>
                  <a:srgbClr val="FFFFFF"/>
                </a:solidFill>
                <a:latin typeface="Arial" charset="0"/>
              </a:rPr>
            </a:br>
            <a:r>
              <a:rPr lang="da-DK" sz="1800" dirty="0" smtClean="0">
                <a:solidFill>
                  <a:srgbClr val="FFFFFF"/>
                </a:solidFill>
                <a:latin typeface="Arial" charset="0"/>
              </a:rPr>
              <a:t>Option 1:</a:t>
            </a:r>
          </a:p>
          <a:p>
            <a:pPr>
              <a:buFontTx/>
              <a:buChar char="-"/>
            </a:pPr>
            <a:r>
              <a:rPr lang="da-DK" sz="1800" dirty="0" smtClean="0">
                <a:solidFill>
                  <a:srgbClr val="FFFFFF"/>
                </a:solidFill>
                <a:latin typeface="Arial" charset="0"/>
              </a:rPr>
              <a:t> Single </a:t>
            </a:r>
            <a:r>
              <a:rPr lang="da-DK" sz="1800" dirty="0" err="1" smtClean="0">
                <a:solidFill>
                  <a:srgbClr val="FFFFFF"/>
                </a:solidFill>
                <a:latin typeface="Arial" charset="0"/>
              </a:rPr>
              <a:t>cross</a:t>
            </a:r>
            <a:r>
              <a:rPr lang="da-DK" sz="1800" dirty="0" smtClean="0">
                <a:solidFill>
                  <a:srgbClr val="FFFFFF"/>
                </a:solidFill>
                <a:latin typeface="Arial" charset="0"/>
              </a:rPr>
              <a:t> </a:t>
            </a:r>
            <a:r>
              <a:rPr lang="da-DK" sz="1800" dirty="0" err="1" smtClean="0">
                <a:solidFill>
                  <a:srgbClr val="FFFFFF"/>
                </a:solidFill>
                <a:latin typeface="Arial" charset="0"/>
              </a:rPr>
              <a:t>section</a:t>
            </a:r>
            <a:endParaRPr lang="da-DK" sz="1800" dirty="0" smtClean="0">
              <a:solidFill>
                <a:srgbClr val="FFFFFF"/>
              </a:solidFill>
              <a:latin typeface="Arial" charset="0"/>
            </a:endParaRPr>
          </a:p>
          <a:p>
            <a:pPr>
              <a:buFontTx/>
              <a:buChar char="-"/>
            </a:pPr>
            <a:r>
              <a:rPr lang="da-DK" sz="1800" dirty="0" smtClean="0">
                <a:solidFill>
                  <a:srgbClr val="FFFFFF"/>
                </a:solidFill>
                <a:latin typeface="Arial" charset="0"/>
              </a:rPr>
              <a:t> </a:t>
            </a:r>
            <a:r>
              <a:rPr lang="da-DK" sz="1800" dirty="0" err="1" smtClean="0">
                <a:solidFill>
                  <a:srgbClr val="FFFFFF"/>
                </a:solidFill>
                <a:latin typeface="Arial" charset="0"/>
              </a:rPr>
              <a:t>Often</a:t>
            </a:r>
            <a:r>
              <a:rPr lang="da-DK" sz="1800" dirty="0" smtClean="0">
                <a:solidFill>
                  <a:srgbClr val="FFFFFF"/>
                </a:solidFill>
                <a:latin typeface="Arial" charset="0"/>
              </a:rPr>
              <a:t> </a:t>
            </a:r>
            <a:r>
              <a:rPr lang="da-DK" sz="1800" dirty="0" err="1" smtClean="0">
                <a:solidFill>
                  <a:srgbClr val="FFFFFF"/>
                </a:solidFill>
                <a:latin typeface="Arial" charset="0"/>
              </a:rPr>
              <a:t>artificial</a:t>
            </a:r>
            <a:r>
              <a:rPr lang="da-DK" sz="1800" dirty="0" smtClean="0">
                <a:solidFill>
                  <a:srgbClr val="FFFFFF"/>
                </a:solidFill>
                <a:latin typeface="Arial" charset="0"/>
              </a:rPr>
              <a:t> </a:t>
            </a:r>
            <a:r>
              <a:rPr lang="da-DK" sz="1800" dirty="0" err="1" smtClean="0">
                <a:solidFill>
                  <a:srgbClr val="FFFFFF"/>
                </a:solidFill>
                <a:latin typeface="Arial" charset="0"/>
              </a:rPr>
              <a:t>section</a:t>
            </a:r>
            <a:endParaRPr lang="da-DK" sz="1800" dirty="0" smtClean="0">
              <a:solidFill>
                <a:srgbClr val="FFFFFF"/>
              </a:solidFill>
              <a:latin typeface="Arial" charset="0"/>
            </a:endParaRPr>
          </a:p>
          <a:p>
            <a:pPr>
              <a:buFontTx/>
              <a:buChar char="-"/>
            </a:pPr>
            <a:r>
              <a:rPr lang="da-DK" sz="1800" dirty="0" smtClean="0">
                <a:solidFill>
                  <a:srgbClr val="FFFFFF"/>
                </a:solidFill>
                <a:latin typeface="Arial" charset="0"/>
              </a:rPr>
              <a:t> Reservoir </a:t>
            </a:r>
            <a:r>
              <a:rPr lang="da-DK" sz="1800" dirty="0" err="1" smtClean="0">
                <a:solidFill>
                  <a:srgbClr val="FFFFFF"/>
                </a:solidFill>
                <a:latin typeface="Arial" charset="0"/>
              </a:rPr>
              <a:t>storage</a:t>
            </a:r>
            <a:r>
              <a:rPr lang="da-DK" sz="1800" dirty="0" smtClean="0">
                <a:solidFill>
                  <a:srgbClr val="FFFFFF"/>
                </a:solidFill>
                <a:latin typeface="Arial" charset="0"/>
              </a:rPr>
              <a:t> </a:t>
            </a:r>
            <a:r>
              <a:rPr lang="da-DK" sz="1800" dirty="0" err="1" smtClean="0">
                <a:solidFill>
                  <a:srgbClr val="FFFFFF"/>
                </a:solidFill>
                <a:latin typeface="Arial" charset="0"/>
              </a:rPr>
              <a:t>volume</a:t>
            </a:r>
            <a:r>
              <a:rPr lang="da-DK" sz="1800" dirty="0" smtClean="0">
                <a:solidFill>
                  <a:srgbClr val="FFFFFF"/>
                </a:solidFill>
                <a:latin typeface="Arial" charset="0"/>
              </a:rPr>
              <a:t/>
            </a:r>
            <a:br>
              <a:rPr lang="da-DK" sz="1800" dirty="0" smtClean="0">
                <a:solidFill>
                  <a:srgbClr val="FFFFFF"/>
                </a:solidFill>
                <a:latin typeface="Arial" charset="0"/>
              </a:rPr>
            </a:br>
            <a:r>
              <a:rPr lang="da-DK" sz="1800" dirty="0" smtClean="0">
                <a:solidFill>
                  <a:srgbClr val="FFFFFF"/>
                </a:solidFill>
                <a:latin typeface="Arial" charset="0"/>
              </a:rPr>
              <a:t>  </a:t>
            </a:r>
            <a:r>
              <a:rPr lang="da-DK" sz="1800" dirty="0" err="1" smtClean="0">
                <a:solidFill>
                  <a:srgbClr val="FFFFFF"/>
                </a:solidFill>
                <a:latin typeface="Arial" charset="0"/>
              </a:rPr>
              <a:t>manually</a:t>
            </a:r>
            <a:r>
              <a:rPr lang="da-DK" sz="1800" dirty="0" smtClean="0">
                <a:solidFill>
                  <a:srgbClr val="FFFFFF"/>
                </a:solidFill>
                <a:latin typeface="Arial" charset="0"/>
              </a:rPr>
              <a:t> </a:t>
            </a:r>
            <a:r>
              <a:rPr lang="da-DK" sz="1800" dirty="0" err="1" smtClean="0">
                <a:solidFill>
                  <a:srgbClr val="FFFFFF"/>
                </a:solidFill>
                <a:latin typeface="Arial" charset="0"/>
              </a:rPr>
              <a:t>defined</a:t>
            </a:r>
            <a:r>
              <a:rPr lang="da-DK" sz="1800" dirty="0" smtClean="0">
                <a:solidFill>
                  <a:srgbClr val="FFFFFF"/>
                </a:solidFill>
                <a:latin typeface="Arial" charset="0"/>
              </a:rPr>
              <a:t> and </a:t>
            </a:r>
            <a:br>
              <a:rPr lang="da-DK" sz="1800" dirty="0" smtClean="0">
                <a:solidFill>
                  <a:srgbClr val="FFFFFF"/>
                </a:solidFill>
                <a:latin typeface="Arial" charset="0"/>
              </a:rPr>
            </a:br>
            <a:r>
              <a:rPr lang="da-DK" sz="1800" dirty="0" smtClean="0">
                <a:solidFill>
                  <a:srgbClr val="FFFFFF"/>
                </a:solidFill>
                <a:latin typeface="Arial" charset="0"/>
              </a:rPr>
              <a:t>  </a:t>
            </a:r>
            <a:r>
              <a:rPr lang="da-DK" sz="1800" dirty="0" err="1" smtClean="0">
                <a:solidFill>
                  <a:srgbClr val="FFFFFF"/>
                </a:solidFill>
                <a:latin typeface="Arial" charset="0"/>
              </a:rPr>
              <a:t>calibrated</a:t>
            </a:r>
            <a:r>
              <a:rPr lang="da-DK" sz="1800" dirty="0" smtClean="0">
                <a:solidFill>
                  <a:srgbClr val="FFFFFF"/>
                </a:solidFill>
                <a:latin typeface="Arial" charset="0"/>
              </a:rPr>
              <a:t> </a:t>
            </a:r>
            <a:r>
              <a:rPr lang="da-DK" sz="1800" dirty="0" err="1" smtClean="0">
                <a:solidFill>
                  <a:srgbClr val="FFFFFF"/>
                </a:solidFill>
                <a:latin typeface="Arial" charset="0"/>
              </a:rPr>
              <a:t>through</a:t>
            </a:r>
            <a:r>
              <a:rPr lang="da-DK" sz="1800" dirty="0" smtClean="0">
                <a:solidFill>
                  <a:srgbClr val="FFFFFF"/>
                </a:solidFill>
                <a:latin typeface="Arial" charset="0"/>
              </a:rPr>
              <a:t> </a:t>
            </a:r>
            <a:br>
              <a:rPr lang="da-DK" sz="1800" dirty="0" smtClean="0">
                <a:solidFill>
                  <a:srgbClr val="FFFFFF"/>
                </a:solidFill>
                <a:latin typeface="Arial" charset="0"/>
              </a:rPr>
            </a:br>
            <a:r>
              <a:rPr lang="da-DK" sz="1800" dirty="0" smtClean="0">
                <a:solidFill>
                  <a:srgbClr val="FFFFFF"/>
                </a:solidFill>
                <a:latin typeface="Arial" charset="0"/>
              </a:rPr>
              <a:t>  </a:t>
            </a:r>
            <a:r>
              <a:rPr lang="da-DK" sz="1800" dirty="0" err="1" smtClean="0">
                <a:solidFill>
                  <a:srgbClr val="FFFFFF"/>
                </a:solidFill>
                <a:latin typeface="Arial" charset="0"/>
              </a:rPr>
              <a:t>Add</a:t>
            </a:r>
            <a:r>
              <a:rPr lang="da-DK" sz="1800" dirty="0" smtClean="0">
                <a:solidFill>
                  <a:srgbClr val="FFFFFF"/>
                </a:solidFill>
                <a:latin typeface="Arial" charset="0"/>
              </a:rPr>
              <a:t>. </a:t>
            </a:r>
            <a:r>
              <a:rPr lang="da-DK" sz="1800" dirty="0" err="1" smtClean="0">
                <a:solidFill>
                  <a:srgbClr val="FFFFFF"/>
                </a:solidFill>
                <a:latin typeface="Arial" charset="0"/>
              </a:rPr>
              <a:t>Flooded</a:t>
            </a:r>
            <a:r>
              <a:rPr lang="da-DK" sz="1800" dirty="0" smtClean="0">
                <a:solidFill>
                  <a:srgbClr val="FFFFFF"/>
                </a:solidFill>
                <a:latin typeface="Arial" charset="0"/>
              </a:rPr>
              <a:t> </a:t>
            </a:r>
            <a:r>
              <a:rPr lang="da-DK" sz="1800" dirty="0" err="1" smtClean="0">
                <a:solidFill>
                  <a:srgbClr val="FFFFFF"/>
                </a:solidFill>
                <a:latin typeface="Arial" charset="0"/>
              </a:rPr>
              <a:t>Area</a:t>
            </a:r>
            <a:r>
              <a:rPr lang="da-DK" sz="1800" dirty="0" smtClean="0">
                <a:solidFill>
                  <a:srgbClr val="FFFFFF"/>
                </a:solidFill>
                <a:latin typeface="Arial" charset="0"/>
              </a:rPr>
              <a:t/>
            </a:r>
            <a:br>
              <a:rPr lang="da-DK" sz="1800" dirty="0" smtClean="0">
                <a:solidFill>
                  <a:srgbClr val="FFFFFF"/>
                </a:solidFill>
                <a:latin typeface="Arial" charset="0"/>
              </a:rPr>
            </a:br>
            <a:r>
              <a:rPr lang="da-DK" sz="1800" dirty="0" smtClean="0">
                <a:solidFill>
                  <a:srgbClr val="FFFFFF"/>
                </a:solidFill>
                <a:latin typeface="Arial" charset="0"/>
              </a:rPr>
              <a:t>  (</a:t>
            </a:r>
            <a:r>
              <a:rPr lang="da-DK" sz="1800" dirty="0" err="1" smtClean="0">
                <a:solidFill>
                  <a:srgbClr val="FFFFFF"/>
                </a:solidFill>
                <a:latin typeface="Arial" charset="0"/>
              </a:rPr>
              <a:t>processed</a:t>
            </a:r>
            <a:r>
              <a:rPr lang="da-DK" sz="1800" dirty="0" smtClean="0">
                <a:solidFill>
                  <a:srgbClr val="FFFFFF"/>
                </a:solidFill>
                <a:latin typeface="Arial" charset="0"/>
              </a:rPr>
              <a:t> data)</a:t>
            </a:r>
            <a:br>
              <a:rPr lang="da-DK" sz="1800" dirty="0" smtClean="0">
                <a:solidFill>
                  <a:srgbClr val="FFFFFF"/>
                </a:solidFill>
                <a:latin typeface="Arial" charset="0"/>
              </a:rPr>
            </a:br>
            <a:endParaRPr lang="da-DK" sz="1800" dirty="0" smtClean="0">
              <a:solidFill>
                <a:srgbClr val="FFFFFF"/>
              </a:solidFill>
              <a:latin typeface="Arial" charset="0"/>
            </a:endParaRPr>
          </a:p>
        </p:txBody>
      </p:sp>
      <p:grpSp>
        <p:nvGrpSpPr>
          <p:cNvPr id="5" name="Group 4"/>
          <p:cNvGrpSpPr/>
          <p:nvPr/>
        </p:nvGrpSpPr>
        <p:grpSpPr>
          <a:xfrm>
            <a:off x="3195820" y="1846979"/>
            <a:ext cx="5705475" cy="2172681"/>
            <a:chOff x="3152805" y="1785926"/>
            <a:chExt cx="5705475" cy="2172681"/>
          </a:xfrm>
        </p:grpSpPr>
        <p:pic>
          <p:nvPicPr>
            <p:cNvPr id="6" name="Picture 2"/>
            <p:cNvPicPr>
              <a:picLocks noChangeAspect="1" noChangeArrowheads="1"/>
            </p:cNvPicPr>
            <p:nvPr/>
          </p:nvPicPr>
          <p:blipFill>
            <a:blip r:embed="rId2" cstate="print"/>
            <a:srcRect/>
            <a:stretch>
              <a:fillRect/>
            </a:stretch>
          </p:blipFill>
          <p:spPr bwMode="auto">
            <a:xfrm>
              <a:off x="3152805" y="1785926"/>
              <a:ext cx="5705475" cy="2071702"/>
            </a:xfrm>
            <a:prstGeom prst="rect">
              <a:avLst/>
            </a:prstGeom>
            <a:noFill/>
            <a:ln w="9525">
              <a:noFill/>
              <a:miter lim="800000"/>
              <a:headEnd/>
              <a:tailEnd/>
            </a:ln>
          </p:spPr>
        </p:pic>
        <p:sp>
          <p:nvSpPr>
            <p:cNvPr id="7" name="Freeform 6"/>
            <p:cNvSpPr/>
            <p:nvPr/>
          </p:nvSpPr>
          <p:spPr bwMode="auto">
            <a:xfrm>
              <a:off x="4912539" y="2174196"/>
              <a:ext cx="3311371" cy="1615736"/>
            </a:xfrm>
            <a:custGeom>
              <a:avLst/>
              <a:gdLst>
                <a:gd name="connsiteX0" fmla="*/ 3222594 w 3311371"/>
                <a:gd name="connsiteY0" fmla="*/ 1331650 h 1615736"/>
                <a:gd name="connsiteX1" fmla="*/ 2911875 w 3311371"/>
                <a:gd name="connsiteY1" fmla="*/ 1251751 h 1615736"/>
                <a:gd name="connsiteX2" fmla="*/ 2636668 w 3311371"/>
                <a:gd name="connsiteY2" fmla="*/ 1171852 h 1615736"/>
                <a:gd name="connsiteX3" fmla="*/ 2396971 w 3311371"/>
                <a:gd name="connsiteY3" fmla="*/ 1162975 h 1615736"/>
                <a:gd name="connsiteX4" fmla="*/ 2254928 w 3311371"/>
                <a:gd name="connsiteY4" fmla="*/ 1100831 h 1615736"/>
                <a:gd name="connsiteX5" fmla="*/ 2104007 w 3311371"/>
                <a:gd name="connsiteY5" fmla="*/ 1003177 h 1615736"/>
                <a:gd name="connsiteX6" fmla="*/ 1997475 w 3311371"/>
                <a:gd name="connsiteY6" fmla="*/ 905522 h 1615736"/>
                <a:gd name="connsiteX7" fmla="*/ 1669002 w 3311371"/>
                <a:gd name="connsiteY7" fmla="*/ 772357 h 1615736"/>
                <a:gd name="connsiteX8" fmla="*/ 1464815 w 3311371"/>
                <a:gd name="connsiteY8" fmla="*/ 710213 h 1615736"/>
                <a:gd name="connsiteX9" fmla="*/ 1207363 w 3311371"/>
                <a:gd name="connsiteY9" fmla="*/ 550415 h 1615736"/>
                <a:gd name="connsiteX10" fmla="*/ 905522 w 3311371"/>
                <a:gd name="connsiteY10" fmla="*/ 355107 h 1615736"/>
                <a:gd name="connsiteX11" fmla="*/ 674703 w 3311371"/>
                <a:gd name="connsiteY11" fmla="*/ 213064 h 1615736"/>
                <a:gd name="connsiteX12" fmla="*/ 497149 w 3311371"/>
                <a:gd name="connsiteY12" fmla="*/ 115410 h 1615736"/>
                <a:gd name="connsiteX13" fmla="*/ 284085 w 3311371"/>
                <a:gd name="connsiteY13" fmla="*/ 106532 h 1615736"/>
                <a:gd name="connsiteX14" fmla="*/ 88776 w 3311371"/>
                <a:gd name="connsiteY14" fmla="*/ 8878 h 1615736"/>
                <a:gd name="connsiteX15" fmla="*/ 8877 w 3311371"/>
                <a:gd name="connsiteY15" fmla="*/ 0 h 1615736"/>
                <a:gd name="connsiteX16" fmla="*/ 0 w 3311371"/>
                <a:gd name="connsiteY16" fmla="*/ 35511 h 1615736"/>
                <a:gd name="connsiteX17" fmla="*/ 44388 w 3311371"/>
                <a:gd name="connsiteY17" fmla="*/ 133165 h 1615736"/>
                <a:gd name="connsiteX18" fmla="*/ 168675 w 3311371"/>
                <a:gd name="connsiteY18" fmla="*/ 221942 h 1615736"/>
                <a:gd name="connsiteX19" fmla="*/ 239697 w 3311371"/>
                <a:gd name="connsiteY19" fmla="*/ 292963 h 1615736"/>
                <a:gd name="connsiteX20" fmla="*/ 239697 w 3311371"/>
                <a:gd name="connsiteY20" fmla="*/ 292963 h 1615736"/>
                <a:gd name="connsiteX21" fmla="*/ 355106 w 3311371"/>
                <a:gd name="connsiteY21" fmla="*/ 408373 h 1615736"/>
                <a:gd name="connsiteX22" fmla="*/ 532660 w 3311371"/>
                <a:gd name="connsiteY22" fmla="*/ 497149 h 1615736"/>
                <a:gd name="connsiteX23" fmla="*/ 772357 w 3311371"/>
                <a:gd name="connsiteY23" fmla="*/ 585926 h 1615736"/>
                <a:gd name="connsiteX24" fmla="*/ 941033 w 3311371"/>
                <a:gd name="connsiteY24" fmla="*/ 674703 h 1615736"/>
                <a:gd name="connsiteX25" fmla="*/ 1100831 w 3311371"/>
                <a:gd name="connsiteY25" fmla="*/ 701336 h 1615736"/>
                <a:gd name="connsiteX26" fmla="*/ 1251751 w 3311371"/>
                <a:gd name="connsiteY26" fmla="*/ 807868 h 1615736"/>
                <a:gd name="connsiteX27" fmla="*/ 1411549 w 3311371"/>
                <a:gd name="connsiteY27" fmla="*/ 878889 h 1615736"/>
                <a:gd name="connsiteX28" fmla="*/ 1624613 w 3311371"/>
                <a:gd name="connsiteY28" fmla="*/ 1020932 h 1615736"/>
                <a:gd name="connsiteX29" fmla="*/ 1775534 w 3311371"/>
                <a:gd name="connsiteY29" fmla="*/ 1154097 h 1615736"/>
                <a:gd name="connsiteX30" fmla="*/ 1953087 w 3311371"/>
                <a:gd name="connsiteY30" fmla="*/ 1269507 h 1615736"/>
                <a:gd name="connsiteX31" fmla="*/ 2148396 w 3311371"/>
                <a:gd name="connsiteY31" fmla="*/ 1331650 h 1615736"/>
                <a:gd name="connsiteX32" fmla="*/ 2405848 w 3311371"/>
                <a:gd name="connsiteY32" fmla="*/ 1384916 h 1615736"/>
                <a:gd name="connsiteX33" fmla="*/ 2565646 w 3311371"/>
                <a:gd name="connsiteY33" fmla="*/ 1411549 h 1615736"/>
                <a:gd name="connsiteX34" fmla="*/ 2698811 w 3311371"/>
                <a:gd name="connsiteY34" fmla="*/ 1438182 h 1615736"/>
                <a:gd name="connsiteX35" fmla="*/ 2840854 w 3311371"/>
                <a:gd name="connsiteY35" fmla="*/ 1518081 h 1615736"/>
                <a:gd name="connsiteX36" fmla="*/ 3018407 w 3311371"/>
                <a:gd name="connsiteY36" fmla="*/ 1580225 h 1615736"/>
                <a:gd name="connsiteX37" fmla="*/ 3249227 w 3311371"/>
                <a:gd name="connsiteY37" fmla="*/ 1615736 h 1615736"/>
                <a:gd name="connsiteX38" fmla="*/ 3311371 w 3311371"/>
                <a:gd name="connsiteY38" fmla="*/ 1580225 h 1615736"/>
                <a:gd name="connsiteX39" fmla="*/ 3302493 w 3311371"/>
                <a:gd name="connsiteY39" fmla="*/ 1438182 h 1615736"/>
                <a:gd name="connsiteX40" fmla="*/ 3222594 w 3311371"/>
                <a:gd name="connsiteY40" fmla="*/ 1331650 h 161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1371" h="1615736">
                  <a:moveTo>
                    <a:pt x="3222594" y="1331650"/>
                  </a:moveTo>
                  <a:lnTo>
                    <a:pt x="2911875" y="1251751"/>
                  </a:lnTo>
                  <a:lnTo>
                    <a:pt x="2636668" y="1171852"/>
                  </a:lnTo>
                  <a:lnTo>
                    <a:pt x="2396971" y="1162975"/>
                  </a:lnTo>
                  <a:lnTo>
                    <a:pt x="2254928" y="1100831"/>
                  </a:lnTo>
                  <a:lnTo>
                    <a:pt x="2104007" y="1003177"/>
                  </a:lnTo>
                  <a:lnTo>
                    <a:pt x="1997475" y="905522"/>
                  </a:lnTo>
                  <a:lnTo>
                    <a:pt x="1669002" y="772357"/>
                  </a:lnTo>
                  <a:lnTo>
                    <a:pt x="1464815" y="710213"/>
                  </a:lnTo>
                  <a:lnTo>
                    <a:pt x="1207363" y="550415"/>
                  </a:lnTo>
                  <a:lnTo>
                    <a:pt x="905522" y="355107"/>
                  </a:lnTo>
                  <a:lnTo>
                    <a:pt x="674703" y="213064"/>
                  </a:lnTo>
                  <a:lnTo>
                    <a:pt x="497149" y="115410"/>
                  </a:lnTo>
                  <a:lnTo>
                    <a:pt x="284085" y="106532"/>
                  </a:lnTo>
                  <a:lnTo>
                    <a:pt x="88776" y="8878"/>
                  </a:lnTo>
                  <a:lnTo>
                    <a:pt x="8877" y="0"/>
                  </a:lnTo>
                  <a:lnTo>
                    <a:pt x="0" y="35511"/>
                  </a:lnTo>
                  <a:lnTo>
                    <a:pt x="44388" y="133165"/>
                  </a:lnTo>
                  <a:lnTo>
                    <a:pt x="168675" y="221942"/>
                  </a:lnTo>
                  <a:lnTo>
                    <a:pt x="239697" y="292963"/>
                  </a:lnTo>
                  <a:lnTo>
                    <a:pt x="239697" y="292963"/>
                  </a:lnTo>
                  <a:lnTo>
                    <a:pt x="355106" y="408373"/>
                  </a:lnTo>
                  <a:lnTo>
                    <a:pt x="532660" y="497149"/>
                  </a:lnTo>
                  <a:lnTo>
                    <a:pt x="772357" y="585926"/>
                  </a:lnTo>
                  <a:lnTo>
                    <a:pt x="941033" y="674703"/>
                  </a:lnTo>
                  <a:lnTo>
                    <a:pt x="1100831" y="701336"/>
                  </a:lnTo>
                  <a:lnTo>
                    <a:pt x="1251751" y="807868"/>
                  </a:lnTo>
                  <a:lnTo>
                    <a:pt x="1411549" y="878889"/>
                  </a:lnTo>
                  <a:lnTo>
                    <a:pt x="1624613" y="1020932"/>
                  </a:lnTo>
                  <a:lnTo>
                    <a:pt x="1775534" y="1154097"/>
                  </a:lnTo>
                  <a:lnTo>
                    <a:pt x="1953087" y="1269507"/>
                  </a:lnTo>
                  <a:lnTo>
                    <a:pt x="2148396" y="1331650"/>
                  </a:lnTo>
                  <a:lnTo>
                    <a:pt x="2405848" y="1384916"/>
                  </a:lnTo>
                  <a:lnTo>
                    <a:pt x="2565646" y="1411549"/>
                  </a:lnTo>
                  <a:lnTo>
                    <a:pt x="2698811" y="1438182"/>
                  </a:lnTo>
                  <a:lnTo>
                    <a:pt x="2840854" y="1518081"/>
                  </a:lnTo>
                  <a:lnTo>
                    <a:pt x="3018407" y="1580225"/>
                  </a:lnTo>
                  <a:lnTo>
                    <a:pt x="3249227" y="1615736"/>
                  </a:lnTo>
                  <a:lnTo>
                    <a:pt x="3311371" y="1580225"/>
                  </a:lnTo>
                  <a:lnTo>
                    <a:pt x="3302493" y="1438182"/>
                  </a:lnTo>
                  <a:lnTo>
                    <a:pt x="3222594" y="1331650"/>
                  </a:lnTo>
                  <a:close/>
                </a:path>
              </a:pathLst>
            </a:custGeom>
            <a:solidFill>
              <a:srgbClr val="3399FF"/>
            </a:solidFill>
            <a:ln w="31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sp>
          <p:nvSpPr>
            <p:cNvPr id="8" name="Freeform 7"/>
            <p:cNvSpPr/>
            <p:nvPr/>
          </p:nvSpPr>
          <p:spPr bwMode="auto">
            <a:xfrm>
              <a:off x="7788904" y="3514724"/>
              <a:ext cx="674703" cy="443883"/>
            </a:xfrm>
            <a:custGeom>
              <a:avLst/>
              <a:gdLst>
                <a:gd name="connsiteX0" fmla="*/ 0 w 674703"/>
                <a:gd name="connsiteY0" fmla="*/ 0 h 443883"/>
                <a:gd name="connsiteX1" fmla="*/ 292963 w 674703"/>
                <a:gd name="connsiteY1" fmla="*/ 71021 h 443883"/>
                <a:gd name="connsiteX2" fmla="*/ 435006 w 674703"/>
                <a:gd name="connsiteY2" fmla="*/ 221942 h 443883"/>
                <a:gd name="connsiteX3" fmla="*/ 585926 w 674703"/>
                <a:gd name="connsiteY3" fmla="*/ 284085 h 443883"/>
                <a:gd name="connsiteX4" fmla="*/ 674703 w 674703"/>
                <a:gd name="connsiteY4" fmla="*/ 443883 h 44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03" h="443883">
                  <a:moveTo>
                    <a:pt x="0" y="0"/>
                  </a:moveTo>
                  <a:cubicBezTo>
                    <a:pt x="110231" y="17015"/>
                    <a:pt x="220462" y="34031"/>
                    <a:pt x="292963" y="71021"/>
                  </a:cubicBezTo>
                  <a:cubicBezTo>
                    <a:pt x="365464" y="108011"/>
                    <a:pt x="386179" y="186431"/>
                    <a:pt x="435006" y="221942"/>
                  </a:cubicBezTo>
                  <a:cubicBezTo>
                    <a:pt x="483833" y="257453"/>
                    <a:pt x="545977" y="247095"/>
                    <a:pt x="585926" y="284085"/>
                  </a:cubicBezTo>
                  <a:cubicBezTo>
                    <a:pt x="625875" y="321075"/>
                    <a:pt x="650289" y="382479"/>
                    <a:pt x="674703" y="443883"/>
                  </a:cubicBezTo>
                </a:path>
              </a:pathLst>
            </a:custGeom>
            <a:noFill/>
            <a:ln w="57150" cap="flat" cmpd="sng" algn="ctr">
              <a:solidFill>
                <a:srgbClr val="C0D4E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sp>
          <p:nvSpPr>
            <p:cNvPr id="9" name="Flowchart: Connector 8"/>
            <p:cNvSpPr/>
            <p:nvPr/>
          </p:nvSpPr>
          <p:spPr bwMode="auto">
            <a:xfrm>
              <a:off x="7742593" y="3473390"/>
              <a:ext cx="142876" cy="142876"/>
            </a:xfrm>
            <a:prstGeom prst="flowChartConnector">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cxnSp>
          <p:nvCxnSpPr>
            <p:cNvPr id="10" name="Straight Connector 9"/>
            <p:cNvCxnSpPr/>
            <p:nvPr/>
          </p:nvCxnSpPr>
          <p:spPr bwMode="auto">
            <a:xfrm rot="5400000" flipH="1" flipV="1">
              <a:off x="8153465" y="3714752"/>
              <a:ext cx="214314" cy="7143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1" name="Straight Connector 10"/>
            <p:cNvCxnSpPr>
              <a:stCxn id="7" idx="1"/>
              <a:endCxn id="7" idx="35"/>
            </p:cNvCxnSpPr>
            <p:nvPr/>
          </p:nvCxnSpPr>
          <p:spPr bwMode="auto">
            <a:xfrm flipH="1">
              <a:off x="7753394" y="3425947"/>
              <a:ext cx="71020" cy="26633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31" name="Rectangle 47"/>
          <p:cNvSpPr>
            <a:spLocks noChangeArrowheads="1"/>
          </p:cNvSpPr>
          <p:nvPr/>
        </p:nvSpPr>
        <p:spPr bwMode="auto">
          <a:xfrm>
            <a:off x="179512" y="4198017"/>
            <a:ext cx="6223000" cy="1754326"/>
          </a:xfrm>
          <a:prstGeom prst="rect">
            <a:avLst/>
          </a:prstGeom>
          <a:noFill/>
          <a:ln w="9525">
            <a:noFill/>
            <a:miter lim="800000"/>
            <a:headEnd/>
            <a:tailEnd/>
          </a:ln>
          <a:effectLst/>
        </p:spPr>
        <p:txBody>
          <a:bodyPr>
            <a:spAutoFit/>
          </a:bodyPr>
          <a:lstStyle/>
          <a:p>
            <a:r>
              <a:rPr lang="da-DK" sz="1800" dirty="0" smtClean="0">
                <a:solidFill>
                  <a:srgbClr val="FFFFFF"/>
                </a:solidFill>
                <a:latin typeface="Arial" charset="0"/>
              </a:rPr>
              <a:t>Option 2:</a:t>
            </a:r>
          </a:p>
          <a:p>
            <a:pPr>
              <a:buFontTx/>
              <a:buChar char="-"/>
            </a:pPr>
            <a:r>
              <a:rPr lang="da-DK" sz="1800" dirty="0" smtClean="0">
                <a:solidFill>
                  <a:srgbClr val="FFFFFF"/>
                </a:solidFill>
                <a:latin typeface="Arial" charset="0"/>
              </a:rPr>
              <a:t> Multiple </a:t>
            </a:r>
            <a:r>
              <a:rPr lang="da-DK" sz="1800" dirty="0" err="1" smtClean="0">
                <a:solidFill>
                  <a:srgbClr val="FFFFFF"/>
                </a:solidFill>
                <a:latin typeface="Arial" charset="0"/>
              </a:rPr>
              <a:t>sections</a:t>
            </a:r>
            <a:endParaRPr lang="da-DK" sz="1800" dirty="0" smtClean="0">
              <a:solidFill>
                <a:srgbClr val="FFFFFF"/>
              </a:solidFill>
              <a:latin typeface="Arial" charset="0"/>
            </a:endParaRPr>
          </a:p>
          <a:p>
            <a:pPr>
              <a:buFontTx/>
              <a:buChar char="-"/>
            </a:pPr>
            <a:r>
              <a:rPr lang="da-DK" sz="1800" dirty="0" smtClean="0">
                <a:solidFill>
                  <a:srgbClr val="FFFFFF"/>
                </a:solidFill>
                <a:latin typeface="Arial" charset="0"/>
              </a:rPr>
              <a:t> Reservoir </a:t>
            </a:r>
            <a:r>
              <a:rPr lang="da-DK" sz="1800" dirty="0" err="1" smtClean="0">
                <a:solidFill>
                  <a:srgbClr val="FFFFFF"/>
                </a:solidFill>
                <a:latin typeface="Arial" charset="0"/>
              </a:rPr>
              <a:t>storage</a:t>
            </a:r>
            <a:r>
              <a:rPr lang="da-DK" sz="1800" dirty="0" smtClean="0">
                <a:solidFill>
                  <a:srgbClr val="FFFFFF"/>
                </a:solidFill>
                <a:latin typeface="Arial" charset="0"/>
              </a:rPr>
              <a:t> </a:t>
            </a:r>
            <a:r>
              <a:rPr lang="da-DK" sz="1800" dirty="0" err="1" smtClean="0">
                <a:solidFill>
                  <a:srgbClr val="FFFFFF"/>
                </a:solidFill>
                <a:latin typeface="Arial" charset="0"/>
              </a:rPr>
              <a:t>volume</a:t>
            </a:r>
            <a:r>
              <a:rPr lang="da-DK" sz="1800" dirty="0" smtClean="0">
                <a:solidFill>
                  <a:srgbClr val="FFFFFF"/>
                </a:solidFill>
                <a:latin typeface="Arial" charset="0"/>
              </a:rPr>
              <a:t/>
            </a:r>
            <a:br>
              <a:rPr lang="da-DK" sz="1800" dirty="0" smtClean="0">
                <a:solidFill>
                  <a:srgbClr val="FFFFFF"/>
                </a:solidFill>
                <a:latin typeface="Arial" charset="0"/>
              </a:rPr>
            </a:br>
            <a:r>
              <a:rPr lang="da-DK" sz="1800" dirty="0" smtClean="0">
                <a:solidFill>
                  <a:srgbClr val="FFFFFF"/>
                </a:solidFill>
                <a:latin typeface="Arial" charset="0"/>
              </a:rPr>
              <a:t>  </a:t>
            </a:r>
            <a:r>
              <a:rPr lang="da-DK" sz="1800" dirty="0" err="1" smtClean="0">
                <a:solidFill>
                  <a:srgbClr val="FFFFFF"/>
                </a:solidFill>
                <a:latin typeface="Arial" charset="0"/>
              </a:rPr>
              <a:t>defined</a:t>
            </a:r>
            <a:r>
              <a:rPr lang="da-DK" sz="1800" dirty="0" smtClean="0">
                <a:solidFill>
                  <a:srgbClr val="FFFFFF"/>
                </a:solidFill>
                <a:latin typeface="Arial" charset="0"/>
              </a:rPr>
              <a:t> in </a:t>
            </a:r>
            <a:r>
              <a:rPr lang="da-DK" sz="1800" dirty="0" err="1" smtClean="0">
                <a:solidFill>
                  <a:srgbClr val="FFFFFF"/>
                </a:solidFill>
                <a:latin typeface="Arial" charset="0"/>
              </a:rPr>
              <a:t>Add</a:t>
            </a:r>
            <a:r>
              <a:rPr lang="da-DK" sz="1800" dirty="0" smtClean="0">
                <a:solidFill>
                  <a:srgbClr val="FFFFFF"/>
                </a:solidFill>
                <a:latin typeface="Arial" charset="0"/>
              </a:rPr>
              <a:t>. </a:t>
            </a:r>
            <a:r>
              <a:rPr lang="da-DK" sz="1800" dirty="0" err="1" smtClean="0">
                <a:solidFill>
                  <a:srgbClr val="FFFFFF"/>
                </a:solidFill>
                <a:latin typeface="Arial" charset="0"/>
              </a:rPr>
              <a:t>Flooded</a:t>
            </a:r>
            <a:r>
              <a:rPr lang="da-DK" sz="1800" dirty="0" smtClean="0">
                <a:solidFill>
                  <a:srgbClr val="FFFFFF"/>
                </a:solidFill>
                <a:latin typeface="Arial" charset="0"/>
              </a:rPr>
              <a:t> </a:t>
            </a:r>
            <a:r>
              <a:rPr lang="da-DK" sz="1800" dirty="0" err="1" smtClean="0">
                <a:solidFill>
                  <a:srgbClr val="FFFFFF"/>
                </a:solidFill>
                <a:latin typeface="Arial" charset="0"/>
              </a:rPr>
              <a:t>Area</a:t>
            </a:r>
            <a:r>
              <a:rPr lang="da-DK" sz="1800" dirty="0" smtClean="0">
                <a:solidFill>
                  <a:srgbClr val="FFFFFF"/>
                </a:solidFill>
                <a:latin typeface="Arial" charset="0"/>
              </a:rPr>
              <a:t/>
            </a:r>
            <a:br>
              <a:rPr lang="da-DK" sz="1800" dirty="0" smtClean="0">
                <a:solidFill>
                  <a:srgbClr val="FFFFFF"/>
                </a:solidFill>
                <a:latin typeface="Arial" charset="0"/>
              </a:rPr>
            </a:br>
            <a:r>
              <a:rPr lang="da-DK" sz="1800" dirty="0" smtClean="0">
                <a:solidFill>
                  <a:srgbClr val="FFFFFF"/>
                </a:solidFill>
                <a:latin typeface="Arial" charset="0"/>
              </a:rPr>
              <a:t>  (</a:t>
            </a:r>
            <a:r>
              <a:rPr lang="da-DK" sz="1800" dirty="0" err="1" smtClean="0">
                <a:solidFill>
                  <a:srgbClr val="FFFFFF"/>
                </a:solidFill>
                <a:latin typeface="Arial" charset="0"/>
              </a:rPr>
              <a:t>processed</a:t>
            </a:r>
            <a:r>
              <a:rPr lang="da-DK" sz="1800" dirty="0" smtClean="0">
                <a:solidFill>
                  <a:srgbClr val="FFFFFF"/>
                </a:solidFill>
                <a:latin typeface="Arial" charset="0"/>
              </a:rPr>
              <a:t> data)</a:t>
            </a:r>
            <a:br>
              <a:rPr lang="da-DK" sz="1800" dirty="0" smtClean="0">
                <a:solidFill>
                  <a:srgbClr val="FFFFFF"/>
                </a:solidFill>
                <a:latin typeface="Arial" charset="0"/>
              </a:rPr>
            </a:br>
            <a:endParaRPr lang="da-DK" sz="1800" dirty="0" smtClean="0">
              <a:solidFill>
                <a:srgbClr val="FFFFFF"/>
              </a:solidFill>
              <a:latin typeface="Arial" charset="0"/>
            </a:endParaRPr>
          </a:p>
        </p:txBody>
      </p:sp>
      <p:grpSp>
        <p:nvGrpSpPr>
          <p:cNvPr id="32" name="Group 31"/>
          <p:cNvGrpSpPr/>
          <p:nvPr/>
        </p:nvGrpSpPr>
        <p:grpSpPr>
          <a:xfrm>
            <a:off x="3214858" y="4004705"/>
            <a:ext cx="5705475" cy="2160599"/>
            <a:chOff x="3143240" y="4143380"/>
            <a:chExt cx="5705475" cy="2160599"/>
          </a:xfrm>
        </p:grpSpPr>
        <p:pic>
          <p:nvPicPr>
            <p:cNvPr id="33" name="Picture 2"/>
            <p:cNvPicPr>
              <a:picLocks noChangeAspect="1" noChangeArrowheads="1"/>
            </p:cNvPicPr>
            <p:nvPr/>
          </p:nvPicPr>
          <p:blipFill>
            <a:blip r:embed="rId2" cstate="print"/>
            <a:srcRect/>
            <a:stretch>
              <a:fillRect/>
            </a:stretch>
          </p:blipFill>
          <p:spPr bwMode="auto">
            <a:xfrm>
              <a:off x="3143240" y="4143380"/>
              <a:ext cx="5705475" cy="2071702"/>
            </a:xfrm>
            <a:prstGeom prst="rect">
              <a:avLst/>
            </a:prstGeom>
            <a:noFill/>
            <a:ln w="9525">
              <a:noFill/>
              <a:miter lim="800000"/>
              <a:headEnd/>
              <a:tailEnd/>
            </a:ln>
          </p:spPr>
        </p:pic>
        <p:sp>
          <p:nvSpPr>
            <p:cNvPr id="34" name="Freeform 33"/>
            <p:cNvSpPr/>
            <p:nvPr/>
          </p:nvSpPr>
          <p:spPr bwMode="auto">
            <a:xfrm>
              <a:off x="4902974" y="4531650"/>
              <a:ext cx="3311371" cy="1615736"/>
            </a:xfrm>
            <a:custGeom>
              <a:avLst/>
              <a:gdLst>
                <a:gd name="connsiteX0" fmla="*/ 3222594 w 3311371"/>
                <a:gd name="connsiteY0" fmla="*/ 1331650 h 1615736"/>
                <a:gd name="connsiteX1" fmla="*/ 2911875 w 3311371"/>
                <a:gd name="connsiteY1" fmla="*/ 1251751 h 1615736"/>
                <a:gd name="connsiteX2" fmla="*/ 2636668 w 3311371"/>
                <a:gd name="connsiteY2" fmla="*/ 1171852 h 1615736"/>
                <a:gd name="connsiteX3" fmla="*/ 2396971 w 3311371"/>
                <a:gd name="connsiteY3" fmla="*/ 1162975 h 1615736"/>
                <a:gd name="connsiteX4" fmla="*/ 2254928 w 3311371"/>
                <a:gd name="connsiteY4" fmla="*/ 1100831 h 1615736"/>
                <a:gd name="connsiteX5" fmla="*/ 2104007 w 3311371"/>
                <a:gd name="connsiteY5" fmla="*/ 1003177 h 1615736"/>
                <a:gd name="connsiteX6" fmla="*/ 1997475 w 3311371"/>
                <a:gd name="connsiteY6" fmla="*/ 905522 h 1615736"/>
                <a:gd name="connsiteX7" fmla="*/ 1669002 w 3311371"/>
                <a:gd name="connsiteY7" fmla="*/ 772357 h 1615736"/>
                <a:gd name="connsiteX8" fmla="*/ 1464815 w 3311371"/>
                <a:gd name="connsiteY8" fmla="*/ 710213 h 1615736"/>
                <a:gd name="connsiteX9" fmla="*/ 1207363 w 3311371"/>
                <a:gd name="connsiteY9" fmla="*/ 550415 h 1615736"/>
                <a:gd name="connsiteX10" fmla="*/ 905522 w 3311371"/>
                <a:gd name="connsiteY10" fmla="*/ 355107 h 1615736"/>
                <a:gd name="connsiteX11" fmla="*/ 674703 w 3311371"/>
                <a:gd name="connsiteY11" fmla="*/ 213064 h 1615736"/>
                <a:gd name="connsiteX12" fmla="*/ 497149 w 3311371"/>
                <a:gd name="connsiteY12" fmla="*/ 115410 h 1615736"/>
                <a:gd name="connsiteX13" fmla="*/ 284085 w 3311371"/>
                <a:gd name="connsiteY13" fmla="*/ 106532 h 1615736"/>
                <a:gd name="connsiteX14" fmla="*/ 88776 w 3311371"/>
                <a:gd name="connsiteY14" fmla="*/ 8878 h 1615736"/>
                <a:gd name="connsiteX15" fmla="*/ 8877 w 3311371"/>
                <a:gd name="connsiteY15" fmla="*/ 0 h 1615736"/>
                <a:gd name="connsiteX16" fmla="*/ 0 w 3311371"/>
                <a:gd name="connsiteY16" fmla="*/ 35511 h 1615736"/>
                <a:gd name="connsiteX17" fmla="*/ 44388 w 3311371"/>
                <a:gd name="connsiteY17" fmla="*/ 133165 h 1615736"/>
                <a:gd name="connsiteX18" fmla="*/ 168675 w 3311371"/>
                <a:gd name="connsiteY18" fmla="*/ 221942 h 1615736"/>
                <a:gd name="connsiteX19" fmla="*/ 239697 w 3311371"/>
                <a:gd name="connsiteY19" fmla="*/ 292963 h 1615736"/>
                <a:gd name="connsiteX20" fmla="*/ 239697 w 3311371"/>
                <a:gd name="connsiteY20" fmla="*/ 292963 h 1615736"/>
                <a:gd name="connsiteX21" fmla="*/ 355106 w 3311371"/>
                <a:gd name="connsiteY21" fmla="*/ 408373 h 1615736"/>
                <a:gd name="connsiteX22" fmla="*/ 532660 w 3311371"/>
                <a:gd name="connsiteY22" fmla="*/ 497149 h 1615736"/>
                <a:gd name="connsiteX23" fmla="*/ 772357 w 3311371"/>
                <a:gd name="connsiteY23" fmla="*/ 585926 h 1615736"/>
                <a:gd name="connsiteX24" fmla="*/ 941033 w 3311371"/>
                <a:gd name="connsiteY24" fmla="*/ 674703 h 1615736"/>
                <a:gd name="connsiteX25" fmla="*/ 1100831 w 3311371"/>
                <a:gd name="connsiteY25" fmla="*/ 701336 h 1615736"/>
                <a:gd name="connsiteX26" fmla="*/ 1251751 w 3311371"/>
                <a:gd name="connsiteY26" fmla="*/ 807868 h 1615736"/>
                <a:gd name="connsiteX27" fmla="*/ 1411549 w 3311371"/>
                <a:gd name="connsiteY27" fmla="*/ 878889 h 1615736"/>
                <a:gd name="connsiteX28" fmla="*/ 1624613 w 3311371"/>
                <a:gd name="connsiteY28" fmla="*/ 1020932 h 1615736"/>
                <a:gd name="connsiteX29" fmla="*/ 1775534 w 3311371"/>
                <a:gd name="connsiteY29" fmla="*/ 1154097 h 1615736"/>
                <a:gd name="connsiteX30" fmla="*/ 1953087 w 3311371"/>
                <a:gd name="connsiteY30" fmla="*/ 1269507 h 1615736"/>
                <a:gd name="connsiteX31" fmla="*/ 2148396 w 3311371"/>
                <a:gd name="connsiteY31" fmla="*/ 1331650 h 1615736"/>
                <a:gd name="connsiteX32" fmla="*/ 2405848 w 3311371"/>
                <a:gd name="connsiteY32" fmla="*/ 1384916 h 1615736"/>
                <a:gd name="connsiteX33" fmla="*/ 2565646 w 3311371"/>
                <a:gd name="connsiteY33" fmla="*/ 1411549 h 1615736"/>
                <a:gd name="connsiteX34" fmla="*/ 2698811 w 3311371"/>
                <a:gd name="connsiteY34" fmla="*/ 1438182 h 1615736"/>
                <a:gd name="connsiteX35" fmla="*/ 2840854 w 3311371"/>
                <a:gd name="connsiteY35" fmla="*/ 1518081 h 1615736"/>
                <a:gd name="connsiteX36" fmla="*/ 3018407 w 3311371"/>
                <a:gd name="connsiteY36" fmla="*/ 1580225 h 1615736"/>
                <a:gd name="connsiteX37" fmla="*/ 3249227 w 3311371"/>
                <a:gd name="connsiteY37" fmla="*/ 1615736 h 1615736"/>
                <a:gd name="connsiteX38" fmla="*/ 3311371 w 3311371"/>
                <a:gd name="connsiteY38" fmla="*/ 1580225 h 1615736"/>
                <a:gd name="connsiteX39" fmla="*/ 3302493 w 3311371"/>
                <a:gd name="connsiteY39" fmla="*/ 1438182 h 1615736"/>
                <a:gd name="connsiteX40" fmla="*/ 3222594 w 3311371"/>
                <a:gd name="connsiteY40" fmla="*/ 1331650 h 161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1371" h="1615736">
                  <a:moveTo>
                    <a:pt x="3222594" y="1331650"/>
                  </a:moveTo>
                  <a:lnTo>
                    <a:pt x="2911875" y="1251751"/>
                  </a:lnTo>
                  <a:lnTo>
                    <a:pt x="2636668" y="1171852"/>
                  </a:lnTo>
                  <a:lnTo>
                    <a:pt x="2396971" y="1162975"/>
                  </a:lnTo>
                  <a:lnTo>
                    <a:pt x="2254928" y="1100831"/>
                  </a:lnTo>
                  <a:lnTo>
                    <a:pt x="2104007" y="1003177"/>
                  </a:lnTo>
                  <a:lnTo>
                    <a:pt x="1997475" y="905522"/>
                  </a:lnTo>
                  <a:lnTo>
                    <a:pt x="1669002" y="772357"/>
                  </a:lnTo>
                  <a:lnTo>
                    <a:pt x="1464815" y="710213"/>
                  </a:lnTo>
                  <a:lnTo>
                    <a:pt x="1207363" y="550415"/>
                  </a:lnTo>
                  <a:lnTo>
                    <a:pt x="905522" y="355107"/>
                  </a:lnTo>
                  <a:lnTo>
                    <a:pt x="674703" y="213064"/>
                  </a:lnTo>
                  <a:lnTo>
                    <a:pt x="497149" y="115410"/>
                  </a:lnTo>
                  <a:lnTo>
                    <a:pt x="284085" y="106532"/>
                  </a:lnTo>
                  <a:lnTo>
                    <a:pt x="88776" y="8878"/>
                  </a:lnTo>
                  <a:lnTo>
                    <a:pt x="8877" y="0"/>
                  </a:lnTo>
                  <a:lnTo>
                    <a:pt x="0" y="35511"/>
                  </a:lnTo>
                  <a:lnTo>
                    <a:pt x="44388" y="133165"/>
                  </a:lnTo>
                  <a:lnTo>
                    <a:pt x="168675" y="221942"/>
                  </a:lnTo>
                  <a:lnTo>
                    <a:pt x="239697" y="292963"/>
                  </a:lnTo>
                  <a:lnTo>
                    <a:pt x="239697" y="292963"/>
                  </a:lnTo>
                  <a:lnTo>
                    <a:pt x="355106" y="408373"/>
                  </a:lnTo>
                  <a:lnTo>
                    <a:pt x="532660" y="497149"/>
                  </a:lnTo>
                  <a:lnTo>
                    <a:pt x="772357" y="585926"/>
                  </a:lnTo>
                  <a:lnTo>
                    <a:pt x="941033" y="674703"/>
                  </a:lnTo>
                  <a:lnTo>
                    <a:pt x="1100831" y="701336"/>
                  </a:lnTo>
                  <a:lnTo>
                    <a:pt x="1251751" y="807868"/>
                  </a:lnTo>
                  <a:lnTo>
                    <a:pt x="1411549" y="878889"/>
                  </a:lnTo>
                  <a:lnTo>
                    <a:pt x="1624613" y="1020932"/>
                  </a:lnTo>
                  <a:lnTo>
                    <a:pt x="1775534" y="1154097"/>
                  </a:lnTo>
                  <a:lnTo>
                    <a:pt x="1953087" y="1269507"/>
                  </a:lnTo>
                  <a:lnTo>
                    <a:pt x="2148396" y="1331650"/>
                  </a:lnTo>
                  <a:lnTo>
                    <a:pt x="2405848" y="1384916"/>
                  </a:lnTo>
                  <a:lnTo>
                    <a:pt x="2565646" y="1411549"/>
                  </a:lnTo>
                  <a:lnTo>
                    <a:pt x="2698811" y="1438182"/>
                  </a:lnTo>
                  <a:lnTo>
                    <a:pt x="2840854" y="1518081"/>
                  </a:lnTo>
                  <a:lnTo>
                    <a:pt x="3018407" y="1580225"/>
                  </a:lnTo>
                  <a:lnTo>
                    <a:pt x="3249227" y="1615736"/>
                  </a:lnTo>
                  <a:lnTo>
                    <a:pt x="3311371" y="1580225"/>
                  </a:lnTo>
                  <a:lnTo>
                    <a:pt x="3302493" y="1438182"/>
                  </a:lnTo>
                  <a:lnTo>
                    <a:pt x="3222594" y="1331650"/>
                  </a:lnTo>
                  <a:close/>
                </a:path>
              </a:pathLst>
            </a:custGeom>
            <a:solidFill>
              <a:srgbClr val="3399FF"/>
            </a:solidFill>
            <a:ln w="31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sp>
          <p:nvSpPr>
            <p:cNvPr id="35" name="Freeform 34"/>
            <p:cNvSpPr/>
            <p:nvPr/>
          </p:nvSpPr>
          <p:spPr bwMode="auto">
            <a:xfrm>
              <a:off x="4825318" y="4466301"/>
              <a:ext cx="3604334" cy="1837678"/>
            </a:xfrm>
            <a:custGeom>
              <a:avLst/>
              <a:gdLst>
                <a:gd name="connsiteX0" fmla="*/ 0 w 3604334"/>
                <a:gd name="connsiteY0" fmla="*/ 0 h 1837678"/>
                <a:gd name="connsiteX1" fmla="*/ 177553 w 3604334"/>
                <a:gd name="connsiteY1" fmla="*/ 168676 h 1837678"/>
                <a:gd name="connsiteX2" fmla="*/ 399495 w 3604334"/>
                <a:gd name="connsiteY2" fmla="*/ 301841 h 1837678"/>
                <a:gd name="connsiteX3" fmla="*/ 754602 w 3604334"/>
                <a:gd name="connsiteY3" fmla="*/ 435006 h 1837678"/>
                <a:gd name="connsiteX4" fmla="*/ 1038687 w 3604334"/>
                <a:gd name="connsiteY4" fmla="*/ 585926 h 1837678"/>
                <a:gd name="connsiteX5" fmla="*/ 1402672 w 3604334"/>
                <a:gd name="connsiteY5" fmla="*/ 807868 h 1837678"/>
                <a:gd name="connsiteX6" fmla="*/ 1757778 w 3604334"/>
                <a:gd name="connsiteY6" fmla="*/ 976544 h 1837678"/>
                <a:gd name="connsiteX7" fmla="*/ 1988598 w 3604334"/>
                <a:gd name="connsiteY7" fmla="*/ 1118587 h 1837678"/>
                <a:gd name="connsiteX8" fmla="*/ 2201662 w 3604334"/>
                <a:gd name="connsiteY8" fmla="*/ 1287262 h 1837678"/>
                <a:gd name="connsiteX9" fmla="*/ 2565646 w 3604334"/>
                <a:gd name="connsiteY9" fmla="*/ 1358284 h 1837678"/>
                <a:gd name="connsiteX10" fmla="*/ 2876365 w 3604334"/>
                <a:gd name="connsiteY10" fmla="*/ 1393794 h 1837678"/>
                <a:gd name="connsiteX11" fmla="*/ 3089429 w 3604334"/>
                <a:gd name="connsiteY11" fmla="*/ 1420427 h 1837678"/>
                <a:gd name="connsiteX12" fmla="*/ 3258105 w 3604334"/>
                <a:gd name="connsiteY12" fmla="*/ 1491449 h 1837678"/>
                <a:gd name="connsiteX13" fmla="*/ 3329126 w 3604334"/>
                <a:gd name="connsiteY13" fmla="*/ 1624614 h 1837678"/>
                <a:gd name="connsiteX14" fmla="*/ 3488924 w 3604334"/>
                <a:gd name="connsiteY14" fmla="*/ 1669002 h 1837678"/>
                <a:gd name="connsiteX15" fmla="*/ 3604334 w 3604334"/>
                <a:gd name="connsiteY15" fmla="*/ 1837678 h 183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4334" h="1837678">
                  <a:moveTo>
                    <a:pt x="0" y="0"/>
                  </a:moveTo>
                  <a:cubicBezTo>
                    <a:pt x="55485" y="59184"/>
                    <a:pt x="110971" y="118369"/>
                    <a:pt x="177553" y="168676"/>
                  </a:cubicBezTo>
                  <a:cubicBezTo>
                    <a:pt x="244135" y="218983"/>
                    <a:pt x="303320" y="257453"/>
                    <a:pt x="399495" y="301841"/>
                  </a:cubicBezTo>
                  <a:cubicBezTo>
                    <a:pt x="495670" y="346229"/>
                    <a:pt x="648070" y="387659"/>
                    <a:pt x="754602" y="435006"/>
                  </a:cubicBezTo>
                  <a:cubicBezTo>
                    <a:pt x="861134" y="482354"/>
                    <a:pt x="930675" y="523782"/>
                    <a:pt x="1038687" y="585926"/>
                  </a:cubicBezTo>
                  <a:cubicBezTo>
                    <a:pt x="1146699" y="648070"/>
                    <a:pt x="1282824" y="742765"/>
                    <a:pt x="1402672" y="807868"/>
                  </a:cubicBezTo>
                  <a:cubicBezTo>
                    <a:pt x="1522520" y="872971"/>
                    <a:pt x="1660124" y="924758"/>
                    <a:pt x="1757778" y="976544"/>
                  </a:cubicBezTo>
                  <a:cubicBezTo>
                    <a:pt x="1855432" y="1028331"/>
                    <a:pt x="1914617" y="1066801"/>
                    <a:pt x="1988598" y="1118587"/>
                  </a:cubicBezTo>
                  <a:cubicBezTo>
                    <a:pt x="2062579" y="1170373"/>
                    <a:pt x="2105488" y="1247313"/>
                    <a:pt x="2201662" y="1287262"/>
                  </a:cubicBezTo>
                  <a:cubicBezTo>
                    <a:pt x="2297836" y="1327211"/>
                    <a:pt x="2453195" y="1340529"/>
                    <a:pt x="2565646" y="1358284"/>
                  </a:cubicBezTo>
                  <a:cubicBezTo>
                    <a:pt x="2678097" y="1376039"/>
                    <a:pt x="2876365" y="1393794"/>
                    <a:pt x="2876365" y="1393794"/>
                  </a:cubicBezTo>
                  <a:cubicBezTo>
                    <a:pt x="2963662" y="1404151"/>
                    <a:pt x="3025806" y="1404151"/>
                    <a:pt x="3089429" y="1420427"/>
                  </a:cubicBezTo>
                  <a:cubicBezTo>
                    <a:pt x="3153052" y="1436703"/>
                    <a:pt x="3218156" y="1457418"/>
                    <a:pt x="3258105" y="1491449"/>
                  </a:cubicBezTo>
                  <a:cubicBezTo>
                    <a:pt x="3298054" y="1525480"/>
                    <a:pt x="3290656" y="1595022"/>
                    <a:pt x="3329126" y="1624614"/>
                  </a:cubicBezTo>
                  <a:cubicBezTo>
                    <a:pt x="3367596" y="1654206"/>
                    <a:pt x="3443056" y="1633491"/>
                    <a:pt x="3488924" y="1669002"/>
                  </a:cubicBezTo>
                  <a:cubicBezTo>
                    <a:pt x="3534792" y="1704513"/>
                    <a:pt x="3569563" y="1771095"/>
                    <a:pt x="3604334" y="1837678"/>
                  </a:cubicBezTo>
                </a:path>
              </a:pathLst>
            </a:custGeom>
            <a:noFill/>
            <a:ln w="57150"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sp>
          <p:nvSpPr>
            <p:cNvPr id="36" name="Flowchart: Connector 35"/>
            <p:cNvSpPr/>
            <p:nvPr/>
          </p:nvSpPr>
          <p:spPr bwMode="auto">
            <a:xfrm>
              <a:off x="5981710" y="5088950"/>
              <a:ext cx="142876" cy="142876"/>
            </a:xfrm>
            <a:prstGeom prst="flowChartConnector">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sp>
          <p:nvSpPr>
            <p:cNvPr id="37" name="Flowchart: Connector 36"/>
            <p:cNvSpPr/>
            <p:nvPr/>
          </p:nvSpPr>
          <p:spPr bwMode="auto">
            <a:xfrm>
              <a:off x="6715140" y="5500702"/>
              <a:ext cx="142876" cy="142876"/>
            </a:xfrm>
            <a:prstGeom prst="flowChartConnector">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sp>
          <p:nvSpPr>
            <p:cNvPr id="38" name="Flowchart: Connector 37"/>
            <p:cNvSpPr/>
            <p:nvPr/>
          </p:nvSpPr>
          <p:spPr bwMode="auto">
            <a:xfrm>
              <a:off x="4857752" y="4500570"/>
              <a:ext cx="142876" cy="142876"/>
            </a:xfrm>
            <a:prstGeom prst="flowChartConnector">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sp>
          <p:nvSpPr>
            <p:cNvPr id="39" name="Flowchart: Connector 38"/>
            <p:cNvSpPr/>
            <p:nvPr/>
          </p:nvSpPr>
          <p:spPr bwMode="auto">
            <a:xfrm>
              <a:off x="7440950" y="5768698"/>
              <a:ext cx="142876" cy="142876"/>
            </a:xfrm>
            <a:prstGeom prst="flowChartConnector">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sp>
          <p:nvSpPr>
            <p:cNvPr id="40" name="Flowchart: Connector 39"/>
            <p:cNvSpPr/>
            <p:nvPr/>
          </p:nvSpPr>
          <p:spPr bwMode="auto">
            <a:xfrm>
              <a:off x="8027658" y="5929330"/>
              <a:ext cx="142876" cy="142876"/>
            </a:xfrm>
            <a:prstGeom prst="flowChartConnector">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sp>
          <p:nvSpPr>
            <p:cNvPr id="41" name="Flowchart: Connector 40"/>
            <p:cNvSpPr/>
            <p:nvPr/>
          </p:nvSpPr>
          <p:spPr bwMode="auto">
            <a:xfrm>
              <a:off x="5438134" y="4804078"/>
              <a:ext cx="142876" cy="142876"/>
            </a:xfrm>
            <a:prstGeom prst="flowChartConnector">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Verdana" pitchFamily="34" charset="0"/>
              </a:endParaRPr>
            </a:p>
          </p:txBody>
        </p:sp>
        <p:cxnSp>
          <p:nvCxnSpPr>
            <p:cNvPr id="42" name="Straight Connector 41"/>
            <p:cNvCxnSpPr/>
            <p:nvPr/>
          </p:nvCxnSpPr>
          <p:spPr bwMode="auto">
            <a:xfrm rot="5400000" flipH="1" flipV="1">
              <a:off x="8143900" y="6072206"/>
              <a:ext cx="214314" cy="7143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43" name="Straight Connector 42"/>
            <p:cNvCxnSpPr>
              <a:stCxn id="34" idx="11"/>
            </p:cNvCxnSpPr>
            <p:nvPr/>
          </p:nvCxnSpPr>
          <p:spPr bwMode="auto">
            <a:xfrm flipH="1">
              <a:off x="5429256" y="4744714"/>
              <a:ext cx="148421" cy="253959"/>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4" name="Straight Connector 43"/>
            <p:cNvCxnSpPr>
              <a:stCxn id="38" idx="7"/>
              <a:endCxn id="38" idx="3"/>
            </p:cNvCxnSpPr>
            <p:nvPr/>
          </p:nvCxnSpPr>
          <p:spPr bwMode="auto">
            <a:xfrm rot="16200000" flipH="1" flipV="1">
              <a:off x="4878676" y="4521494"/>
              <a:ext cx="101028" cy="10102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a:stCxn id="34" idx="9"/>
              <a:endCxn id="34" idx="25"/>
            </p:cNvCxnSpPr>
            <p:nvPr/>
          </p:nvCxnSpPr>
          <p:spPr bwMode="auto">
            <a:xfrm flipH="1">
              <a:off x="6003806" y="5082065"/>
              <a:ext cx="106532" cy="15092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a:stCxn id="34" idx="6"/>
              <a:endCxn id="34" idx="29"/>
            </p:cNvCxnSpPr>
            <p:nvPr/>
          </p:nvCxnSpPr>
          <p:spPr bwMode="auto">
            <a:xfrm flipH="1">
              <a:off x="6678509" y="5437172"/>
              <a:ext cx="221941" cy="24857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p:cNvCxnSpPr>
              <a:stCxn id="34" idx="2"/>
            </p:cNvCxnSpPr>
            <p:nvPr/>
          </p:nvCxnSpPr>
          <p:spPr bwMode="auto">
            <a:xfrm flipH="1">
              <a:off x="7500958" y="5703502"/>
              <a:ext cx="38685" cy="24328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a:stCxn id="34" idx="0"/>
            </p:cNvCxnSpPr>
            <p:nvPr/>
          </p:nvCxnSpPr>
          <p:spPr bwMode="auto">
            <a:xfrm flipH="1">
              <a:off x="8072462" y="5863300"/>
              <a:ext cx="53107" cy="297803"/>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49" name="Rectangle 2"/>
          <p:cNvSpPr>
            <a:spLocks noChangeArrowheads="1"/>
          </p:cNvSpPr>
          <p:nvPr/>
        </p:nvSpPr>
        <p:spPr bwMode="auto">
          <a:xfrm>
            <a:off x="357338" y="6023808"/>
            <a:ext cx="8643998" cy="500066"/>
          </a:xfrm>
          <a:prstGeom prst="rect">
            <a:avLst/>
          </a:prstGeom>
          <a:noFill/>
          <a:ln w="9525">
            <a:noFill/>
            <a:miter lim="800000"/>
            <a:headEnd/>
            <a:tailEnd/>
          </a:ln>
          <a:effectLst/>
        </p:spPr>
        <p:txBody>
          <a:bodyPr anchor="ctr"/>
          <a:lstStyle/>
          <a:p>
            <a:r>
              <a:rPr lang="en-US" dirty="0" smtClean="0">
                <a:solidFill>
                  <a:schemeClr val="accent1"/>
                </a:solidFill>
              </a:rPr>
              <a:t>Reservoir LEVEL-VOLUME Relation MUST be Calibrated</a:t>
            </a:r>
            <a:endParaRPr lang="en-US" dirty="0">
              <a:solidFill>
                <a:schemeClr val="accent1"/>
              </a:solidFill>
            </a:endParaRPr>
          </a:p>
        </p:txBody>
      </p:sp>
      <p:sp>
        <p:nvSpPr>
          <p:cNvPr id="50" name="Footer Placeholder 4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Summary of </a:t>
            </a:r>
            <a:r>
              <a:rPr lang="en-US" dirty="0" err="1">
                <a:solidFill>
                  <a:srgbClr val="FFFFFF"/>
                </a:solidFill>
              </a:rPr>
              <a:t>Dambreak</a:t>
            </a:r>
            <a:r>
              <a:rPr lang="en-US" dirty="0">
                <a:solidFill>
                  <a:srgbClr val="FFFFFF"/>
                </a:solidFill>
              </a:rPr>
              <a:t> Statistics (DAMBRK#.TXT)</a:t>
            </a:r>
          </a:p>
          <a:p>
            <a:pPr marL="0" indent="0">
              <a:buNone/>
            </a:pPr>
            <a:endParaRPr lang="en-GB" dirty="0"/>
          </a:p>
        </p:txBody>
      </p:sp>
      <p:pic>
        <p:nvPicPr>
          <p:cNvPr id="4" name="Picture 2"/>
          <p:cNvPicPr>
            <a:picLocks noChangeAspect="1" noChangeArrowheads="1"/>
          </p:cNvPicPr>
          <p:nvPr/>
        </p:nvPicPr>
        <p:blipFill>
          <a:blip r:embed="rId2" cstate="print"/>
          <a:srcRect r="29532" b="29532"/>
          <a:stretch>
            <a:fillRect/>
          </a:stretch>
        </p:blipFill>
        <p:spPr bwMode="auto">
          <a:xfrm>
            <a:off x="3203848" y="2322214"/>
            <a:ext cx="5724525" cy="4275138"/>
          </a:xfrm>
          <a:prstGeom prst="rect">
            <a:avLst/>
          </a:prstGeom>
          <a:noFill/>
          <a:ln w="9525">
            <a:noFill/>
            <a:miter lim="800000"/>
            <a:headEnd/>
            <a:tailEnd/>
          </a:ln>
          <a:effectLst/>
        </p:spPr>
      </p:pic>
      <p:sp>
        <p:nvSpPr>
          <p:cNvPr id="5" name="Text Box 5"/>
          <p:cNvSpPr txBox="1">
            <a:spLocks noChangeArrowheads="1"/>
          </p:cNvSpPr>
          <p:nvPr/>
        </p:nvSpPr>
        <p:spPr bwMode="auto">
          <a:xfrm>
            <a:off x="295275" y="5373216"/>
            <a:ext cx="2538413" cy="915987"/>
          </a:xfrm>
          <a:prstGeom prst="rect">
            <a:avLst/>
          </a:prstGeom>
          <a:noFill/>
          <a:ln w="9525">
            <a:noFill/>
            <a:miter lim="800000"/>
            <a:headEnd/>
            <a:tailEnd/>
          </a:ln>
          <a:effectLst/>
        </p:spPr>
        <p:txBody>
          <a:bodyPr>
            <a:spAutoFit/>
          </a:bodyPr>
          <a:lstStyle/>
          <a:p>
            <a:r>
              <a:rPr lang="en-GB" sz="1800" smtClean="0">
                <a:solidFill>
                  <a:schemeClr val="accent1"/>
                </a:solidFill>
                <a:latin typeface="Arial"/>
              </a:rPr>
              <a:t>Located in Same</a:t>
            </a:r>
            <a:br>
              <a:rPr lang="en-GB" sz="1800" smtClean="0">
                <a:solidFill>
                  <a:schemeClr val="accent1"/>
                </a:solidFill>
                <a:latin typeface="Arial"/>
              </a:rPr>
            </a:br>
            <a:r>
              <a:rPr lang="en-GB" sz="1800" smtClean="0">
                <a:solidFill>
                  <a:schemeClr val="accent1"/>
                </a:solidFill>
                <a:latin typeface="Arial"/>
              </a:rPr>
              <a:t>Directory as the</a:t>
            </a:r>
          </a:p>
          <a:p>
            <a:r>
              <a:rPr lang="en-GB" sz="1800" smtClean="0">
                <a:solidFill>
                  <a:schemeClr val="accent1"/>
                </a:solidFill>
                <a:latin typeface="Arial"/>
              </a:rPr>
              <a:t>SIM11 File</a:t>
            </a:r>
            <a:endParaRPr lang="en-GB" sz="1800" dirty="0">
              <a:solidFill>
                <a:schemeClr val="accent1"/>
              </a:solidFill>
              <a:latin typeface="Arial"/>
            </a:endParaRPr>
          </a:p>
        </p:txBody>
      </p:sp>
      <p:sp>
        <p:nvSpPr>
          <p:cNvPr id="6" name="Rectangle 6"/>
          <p:cNvSpPr>
            <a:spLocks noChangeArrowheads="1"/>
          </p:cNvSpPr>
          <p:nvPr/>
        </p:nvSpPr>
        <p:spPr bwMode="auto">
          <a:xfrm>
            <a:off x="285720" y="1700808"/>
            <a:ext cx="2895600" cy="3416320"/>
          </a:xfrm>
          <a:prstGeom prst="rect">
            <a:avLst/>
          </a:prstGeom>
          <a:noFill/>
          <a:ln w="9525">
            <a:noFill/>
            <a:miter lim="800000"/>
            <a:headEnd/>
            <a:tailEnd/>
          </a:ln>
          <a:effectLst/>
        </p:spPr>
        <p:txBody>
          <a:bodyPr>
            <a:spAutoFit/>
          </a:bodyPr>
          <a:lstStyle/>
          <a:p>
            <a:pPr marL="342900" indent="-342900">
              <a:buFontTx/>
              <a:buChar char="•"/>
            </a:pPr>
            <a:r>
              <a:rPr lang="da-DK" sz="1800" dirty="0" err="1" smtClean="0">
                <a:solidFill>
                  <a:srgbClr val="FFFFFF"/>
                </a:solidFill>
                <a:latin typeface="Arial" charset="0"/>
              </a:rPr>
              <a:t>Dambreak</a:t>
            </a:r>
            <a:r>
              <a:rPr lang="da-DK" sz="1800" dirty="0" smtClean="0">
                <a:solidFill>
                  <a:srgbClr val="FFFFFF"/>
                </a:solidFill>
                <a:latin typeface="Arial" charset="0"/>
              </a:rPr>
              <a:t> </a:t>
            </a:r>
            <a:r>
              <a:rPr lang="da-DK" sz="1800" dirty="0" err="1" smtClean="0">
                <a:solidFill>
                  <a:srgbClr val="FFFFFF"/>
                </a:solidFill>
                <a:latin typeface="Arial" charset="0"/>
              </a:rPr>
              <a:t>statistics</a:t>
            </a:r>
            <a:r>
              <a:rPr lang="da-DK" sz="1800" dirty="0" smtClean="0">
                <a:solidFill>
                  <a:srgbClr val="FFFFFF"/>
                </a:solidFill>
                <a:latin typeface="Arial" charset="0"/>
              </a:rPr>
              <a:t> file </a:t>
            </a:r>
            <a:r>
              <a:rPr lang="da-DK" sz="1800" dirty="0" err="1" smtClean="0">
                <a:solidFill>
                  <a:srgbClr val="FFFFFF"/>
                </a:solidFill>
                <a:latin typeface="Arial" charset="0"/>
              </a:rPr>
              <a:t>created</a:t>
            </a:r>
            <a:r>
              <a:rPr lang="da-DK" sz="1800" dirty="0" smtClean="0">
                <a:solidFill>
                  <a:srgbClr val="FFFFFF"/>
                </a:solidFill>
                <a:latin typeface="Arial" charset="0"/>
              </a:rPr>
              <a:t> for </a:t>
            </a:r>
            <a:r>
              <a:rPr lang="da-DK" sz="1800" dirty="0" err="1" smtClean="0">
                <a:solidFill>
                  <a:srgbClr val="FFFFFF"/>
                </a:solidFill>
                <a:latin typeface="Arial" charset="0"/>
              </a:rPr>
              <a:t>each</a:t>
            </a:r>
            <a:r>
              <a:rPr lang="da-DK" sz="1800" dirty="0" smtClean="0">
                <a:solidFill>
                  <a:srgbClr val="FFFFFF"/>
                </a:solidFill>
                <a:latin typeface="Arial" charset="0"/>
              </a:rPr>
              <a:t> </a:t>
            </a:r>
            <a:r>
              <a:rPr lang="da-DK" sz="1800" dirty="0" err="1" smtClean="0">
                <a:solidFill>
                  <a:srgbClr val="FFFFFF"/>
                </a:solidFill>
                <a:latin typeface="Arial" charset="0"/>
              </a:rPr>
              <a:t>Dambreak</a:t>
            </a:r>
            <a:r>
              <a:rPr lang="da-DK" sz="1800" dirty="0" smtClean="0">
                <a:solidFill>
                  <a:srgbClr val="FFFFFF"/>
                </a:solidFill>
                <a:latin typeface="Arial" charset="0"/>
              </a:rPr>
              <a:t> </a:t>
            </a:r>
            <a:r>
              <a:rPr lang="da-DK" sz="1800" dirty="0" err="1" smtClean="0">
                <a:solidFill>
                  <a:srgbClr val="FFFFFF"/>
                </a:solidFill>
                <a:latin typeface="Arial" charset="0"/>
              </a:rPr>
              <a:t>structure</a:t>
            </a:r>
            <a:r>
              <a:rPr lang="da-DK" sz="1800" dirty="0" smtClean="0">
                <a:solidFill>
                  <a:srgbClr val="FFFFFF"/>
                </a:solidFill>
                <a:latin typeface="Arial" charset="0"/>
              </a:rPr>
              <a:t> in </a:t>
            </a:r>
            <a:r>
              <a:rPr lang="da-DK" sz="1800" dirty="0" err="1" smtClean="0">
                <a:solidFill>
                  <a:srgbClr val="FFFFFF"/>
                </a:solidFill>
                <a:latin typeface="Arial" charset="0"/>
              </a:rPr>
              <a:t>setup</a:t>
            </a:r>
            <a:r>
              <a:rPr lang="da-DK" sz="1800" dirty="0" smtClean="0">
                <a:solidFill>
                  <a:srgbClr val="FFFFFF"/>
                </a:solidFill>
                <a:latin typeface="Arial" charset="0"/>
              </a:rPr>
              <a:t> (dambrk1.txt, dambrk2.txt etc.).</a:t>
            </a:r>
            <a:br>
              <a:rPr lang="da-DK" sz="1800" dirty="0" smtClean="0">
                <a:solidFill>
                  <a:srgbClr val="FFFFFF"/>
                </a:solidFill>
                <a:latin typeface="Arial" charset="0"/>
              </a:rPr>
            </a:br>
            <a:endParaRPr lang="en-US" sz="1800" dirty="0" smtClean="0">
              <a:solidFill>
                <a:srgbClr val="FFFFFF"/>
              </a:solidFill>
              <a:latin typeface="Arial" charset="0"/>
            </a:endParaRPr>
          </a:p>
          <a:p>
            <a:pPr marL="342900" indent="-342900">
              <a:buFontTx/>
              <a:buChar char="•"/>
            </a:pPr>
            <a:r>
              <a:rPr lang="en-US" sz="1800" dirty="0" smtClean="0">
                <a:solidFill>
                  <a:srgbClr val="FFFFFF"/>
                </a:solidFill>
                <a:latin typeface="Arial" charset="0"/>
              </a:rPr>
              <a:t>Summary </a:t>
            </a:r>
            <a:r>
              <a:rPr lang="en-US" sz="1800" dirty="0">
                <a:solidFill>
                  <a:srgbClr val="FFFFFF"/>
                </a:solidFill>
                <a:latin typeface="Arial" charset="0"/>
              </a:rPr>
              <a:t>Data for Each </a:t>
            </a:r>
            <a:r>
              <a:rPr lang="en-US" sz="1800" dirty="0" smtClean="0">
                <a:solidFill>
                  <a:srgbClr val="FFFFFF"/>
                </a:solidFill>
                <a:latin typeface="Arial" charset="0"/>
              </a:rPr>
              <a:t>Saved </a:t>
            </a:r>
            <a:r>
              <a:rPr lang="en-US" sz="1800" dirty="0">
                <a:solidFill>
                  <a:srgbClr val="FFFFFF"/>
                </a:solidFill>
                <a:latin typeface="Arial" charset="0"/>
              </a:rPr>
              <a:t>Step in Simulation</a:t>
            </a:r>
            <a:br>
              <a:rPr lang="en-US" sz="1800" dirty="0">
                <a:solidFill>
                  <a:srgbClr val="FFFFFF"/>
                </a:solidFill>
                <a:latin typeface="Arial" charset="0"/>
              </a:rPr>
            </a:br>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Discharge and Level Data for Breach</a:t>
            </a:r>
          </a:p>
        </p:txBody>
      </p:sp>
      <p:sp>
        <p:nvSpPr>
          <p:cNvPr id="7" name="Footer Placeholder 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GB" dirty="0">
                <a:solidFill>
                  <a:srgbClr val="FFFFFF"/>
                </a:solidFill>
              </a:rPr>
              <a:t>Hints on </a:t>
            </a:r>
            <a:r>
              <a:rPr lang="en-GB" dirty="0" err="1">
                <a:solidFill>
                  <a:srgbClr val="FFFFFF"/>
                </a:solidFill>
              </a:rPr>
              <a:t>Dambreak</a:t>
            </a:r>
            <a:r>
              <a:rPr lang="en-GB" dirty="0">
                <a:solidFill>
                  <a:srgbClr val="FFFFFF"/>
                </a:solidFill>
              </a:rPr>
              <a:t> </a:t>
            </a:r>
            <a:r>
              <a:rPr lang="en-GB" dirty="0" smtClean="0">
                <a:solidFill>
                  <a:srgbClr val="FFFFFF"/>
                </a:solidFill>
              </a:rPr>
              <a:t>Modelling </a:t>
            </a:r>
            <a:r>
              <a:rPr lang="en-GB" dirty="0">
                <a:solidFill>
                  <a:srgbClr val="FFFFFF"/>
                </a:solidFill>
              </a:rPr>
              <a:t>in </a:t>
            </a:r>
            <a:r>
              <a:rPr lang="en-GB" dirty="0" smtClean="0">
                <a:solidFill>
                  <a:srgbClr val="FFFFFF"/>
                </a:solidFill>
              </a:rPr>
              <a:t>Practice</a:t>
            </a:r>
            <a:r>
              <a:rPr lang="en-GB" dirty="0">
                <a:solidFill>
                  <a:srgbClr val="FFFFFF"/>
                </a:solidFill>
              </a:rPr>
              <a:t>:  </a:t>
            </a:r>
          </a:p>
          <a:p>
            <a:pPr marL="0" indent="0">
              <a:buNone/>
            </a:pPr>
            <a:endParaRPr lang="en-GB" dirty="0"/>
          </a:p>
        </p:txBody>
      </p:sp>
      <p:sp>
        <p:nvSpPr>
          <p:cNvPr id="5" name="Rectangle 5"/>
          <p:cNvSpPr>
            <a:spLocks noChangeArrowheads="1"/>
          </p:cNvSpPr>
          <p:nvPr/>
        </p:nvSpPr>
        <p:spPr bwMode="auto">
          <a:xfrm>
            <a:off x="611560" y="1771997"/>
            <a:ext cx="7775575" cy="1728788"/>
          </a:xfrm>
          <a:prstGeom prst="rect">
            <a:avLst/>
          </a:prstGeom>
          <a:noFill/>
          <a:ln w="9525">
            <a:noFill/>
            <a:miter lim="800000"/>
            <a:headEnd/>
            <a:tailEnd/>
          </a:ln>
          <a:effectLst/>
        </p:spPr>
        <p:txBody>
          <a:bodyPr/>
          <a:lstStyle/>
          <a:p>
            <a:pPr marL="342900" indent="-342900">
              <a:spcBef>
                <a:spcPct val="20000"/>
              </a:spcBef>
              <a:buFontTx/>
              <a:buChar char="•"/>
            </a:pPr>
            <a:r>
              <a:rPr lang="en-GB" sz="1800" dirty="0">
                <a:latin typeface="+mn-lt"/>
              </a:rPr>
              <a:t>Breach of a Dam often creates a fast moving flood wave  </a:t>
            </a:r>
            <a:br>
              <a:rPr lang="en-GB" sz="1800" dirty="0">
                <a:latin typeface="+mn-lt"/>
              </a:rPr>
            </a:br>
            <a:r>
              <a:rPr lang="en-GB" sz="1800" dirty="0">
                <a:latin typeface="+mn-lt"/>
              </a:rPr>
              <a:t>=&gt; High risk of instability in model simulations.</a:t>
            </a:r>
            <a:br>
              <a:rPr lang="en-GB" sz="1800" dirty="0">
                <a:latin typeface="+mn-lt"/>
              </a:rPr>
            </a:br>
            <a:r>
              <a:rPr lang="en-GB" sz="1800" dirty="0">
                <a:latin typeface="+mn-lt"/>
              </a:rPr>
              <a:t/>
            </a:r>
            <a:br>
              <a:rPr lang="en-GB" sz="1800" dirty="0">
                <a:latin typeface="+mn-lt"/>
              </a:rPr>
            </a:br>
            <a:r>
              <a:rPr lang="en-GB" sz="1800" dirty="0">
                <a:latin typeface="+mn-lt"/>
              </a:rPr>
              <a:t>Solution measures: </a:t>
            </a:r>
            <a:br>
              <a:rPr lang="en-GB" sz="1800" dirty="0">
                <a:latin typeface="+mn-lt"/>
              </a:rPr>
            </a:br>
            <a:r>
              <a:rPr lang="en-GB" sz="1800" dirty="0">
                <a:latin typeface="+mn-lt"/>
              </a:rPr>
              <a:t>  - Small </a:t>
            </a:r>
            <a:r>
              <a:rPr lang="en-GB" sz="1800" dirty="0" err="1">
                <a:latin typeface="+mn-lt"/>
              </a:rPr>
              <a:t>timestep</a:t>
            </a:r>
            <a:r>
              <a:rPr lang="en-GB" sz="1800" dirty="0">
                <a:latin typeface="+mn-lt"/>
              </a:rPr>
              <a:t> or Adaptive </a:t>
            </a:r>
            <a:r>
              <a:rPr lang="en-GB" sz="1800" dirty="0" err="1">
                <a:latin typeface="+mn-lt"/>
              </a:rPr>
              <a:t>timestep</a:t>
            </a:r>
            <a:r>
              <a:rPr lang="en-GB" sz="1800" dirty="0">
                <a:latin typeface="+mn-lt"/>
              </a:rPr>
              <a:t>,  </a:t>
            </a:r>
            <a:br>
              <a:rPr lang="en-GB" sz="1800" dirty="0">
                <a:latin typeface="+mn-lt"/>
              </a:rPr>
            </a:br>
            <a:r>
              <a:rPr lang="en-GB" sz="1800" dirty="0">
                <a:latin typeface="+mn-lt"/>
              </a:rPr>
              <a:t>  - Increased Delta (HD11 parameter file)</a:t>
            </a:r>
            <a:br>
              <a:rPr lang="en-GB" sz="1800" dirty="0">
                <a:latin typeface="+mn-lt"/>
              </a:rPr>
            </a:br>
            <a:r>
              <a:rPr lang="en-GB" sz="1800" dirty="0">
                <a:latin typeface="+mn-lt"/>
              </a:rPr>
              <a:t>  - If river reaches downstream of Dam is practically dry, insert small </a:t>
            </a:r>
            <a:br>
              <a:rPr lang="en-GB" sz="1800" dirty="0">
                <a:latin typeface="+mn-lt"/>
              </a:rPr>
            </a:br>
            <a:r>
              <a:rPr lang="en-GB" sz="1800" dirty="0">
                <a:latin typeface="+mn-lt"/>
              </a:rPr>
              <a:t>    ‘stability flow’ lateral source to improve model stability </a:t>
            </a:r>
            <a:br>
              <a:rPr lang="en-GB" sz="1800" dirty="0">
                <a:latin typeface="+mn-lt"/>
              </a:rPr>
            </a:br>
            <a:endParaRPr lang="en-GB" sz="1800" dirty="0">
              <a:latin typeface="+mn-lt"/>
            </a:endParaRPr>
          </a:p>
        </p:txBody>
      </p:sp>
      <p:sp>
        <p:nvSpPr>
          <p:cNvPr id="6" name="Rectangle 6"/>
          <p:cNvSpPr>
            <a:spLocks noChangeArrowheads="1"/>
          </p:cNvSpPr>
          <p:nvPr/>
        </p:nvSpPr>
        <p:spPr bwMode="auto">
          <a:xfrm>
            <a:off x="611560" y="3932585"/>
            <a:ext cx="7775575" cy="1944687"/>
          </a:xfrm>
          <a:prstGeom prst="rect">
            <a:avLst/>
          </a:prstGeom>
          <a:noFill/>
          <a:ln w="9525">
            <a:noFill/>
            <a:miter lim="800000"/>
            <a:headEnd/>
            <a:tailEnd/>
          </a:ln>
          <a:effectLst/>
        </p:spPr>
        <p:txBody>
          <a:bodyPr/>
          <a:lstStyle/>
          <a:p>
            <a:pPr marL="342900" indent="-342900">
              <a:spcBef>
                <a:spcPct val="20000"/>
              </a:spcBef>
            </a:pPr>
            <a:endParaRPr lang="en-GB" sz="1800" dirty="0">
              <a:latin typeface="+mn-lt"/>
            </a:endParaRPr>
          </a:p>
          <a:p>
            <a:pPr marL="342900" indent="-342900">
              <a:spcBef>
                <a:spcPct val="20000"/>
              </a:spcBef>
              <a:buFontTx/>
              <a:buChar char="•"/>
            </a:pPr>
            <a:r>
              <a:rPr lang="en-GB" sz="1800" dirty="0">
                <a:latin typeface="+mn-lt"/>
              </a:rPr>
              <a:t>Stable and ‘healthy’ initial conditions must be prepared prior to activating the </a:t>
            </a:r>
            <a:r>
              <a:rPr lang="en-GB" sz="1800" dirty="0" err="1">
                <a:latin typeface="+mn-lt"/>
              </a:rPr>
              <a:t>Dambreak</a:t>
            </a:r>
            <a:r>
              <a:rPr lang="en-GB" sz="1800" dirty="0">
                <a:latin typeface="+mn-lt"/>
              </a:rPr>
              <a:t> </a:t>
            </a:r>
            <a:br>
              <a:rPr lang="en-GB" sz="1800" dirty="0">
                <a:latin typeface="+mn-lt"/>
              </a:rPr>
            </a:br>
            <a:r>
              <a:rPr lang="en-GB" sz="1800" dirty="0">
                <a:latin typeface="+mn-lt"/>
              </a:rPr>
              <a:t/>
            </a:r>
            <a:br>
              <a:rPr lang="en-GB" sz="1800" dirty="0">
                <a:latin typeface="+mn-lt"/>
              </a:rPr>
            </a:br>
            <a:r>
              <a:rPr lang="en-GB" sz="1800" dirty="0">
                <a:latin typeface="+mn-lt"/>
              </a:rPr>
              <a:t>Eventually make a Steady state profile for Dam/reservoir and river reaches by use of a Weir at the Dam location.</a:t>
            </a:r>
            <a:br>
              <a:rPr lang="en-GB" sz="1800" dirty="0">
                <a:latin typeface="+mn-lt"/>
              </a:rPr>
            </a:br>
            <a:r>
              <a:rPr lang="en-GB" sz="1800" dirty="0">
                <a:latin typeface="+mn-lt"/>
              </a:rPr>
              <a:t/>
            </a:r>
            <a:br>
              <a:rPr lang="en-GB" sz="1800" dirty="0">
                <a:latin typeface="+mn-lt"/>
              </a:rPr>
            </a:br>
            <a:endParaRPr lang="en-GB" sz="1800" dirty="0">
              <a:latin typeface="+mn-lt"/>
            </a:endParaRPr>
          </a:p>
        </p:txBody>
      </p:sp>
      <p:sp>
        <p:nvSpPr>
          <p:cNvPr id="7" name="Footer Placeholder 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GB" dirty="0" err="1">
                <a:solidFill>
                  <a:srgbClr val="FFFFFF"/>
                </a:solidFill>
              </a:rPr>
              <a:t>Dambreak</a:t>
            </a:r>
            <a:r>
              <a:rPr lang="en-GB" dirty="0">
                <a:solidFill>
                  <a:srgbClr val="FFFFFF"/>
                </a:solidFill>
              </a:rPr>
              <a:t> modelling in practice:  </a:t>
            </a:r>
          </a:p>
          <a:p>
            <a:pPr marL="0" indent="0">
              <a:buNone/>
            </a:pPr>
            <a:endParaRPr lang="da-DK" dirty="0" smtClean="0"/>
          </a:p>
          <a:p>
            <a:pPr marL="0" indent="0">
              <a:buNone/>
            </a:pPr>
            <a:endParaRPr lang="en-GB" dirty="0"/>
          </a:p>
        </p:txBody>
      </p:sp>
      <p:sp>
        <p:nvSpPr>
          <p:cNvPr id="4" name="Rectangle 5"/>
          <p:cNvSpPr>
            <a:spLocks noChangeArrowheads="1"/>
          </p:cNvSpPr>
          <p:nvPr/>
        </p:nvSpPr>
        <p:spPr bwMode="auto">
          <a:xfrm>
            <a:off x="539552" y="1772816"/>
            <a:ext cx="8352928" cy="2513019"/>
          </a:xfrm>
          <a:prstGeom prst="rect">
            <a:avLst/>
          </a:prstGeom>
          <a:noFill/>
          <a:ln w="9525">
            <a:noFill/>
            <a:miter lim="800000"/>
            <a:headEnd/>
            <a:tailEnd/>
          </a:ln>
          <a:effectLst/>
        </p:spPr>
        <p:txBody>
          <a:bodyPr/>
          <a:lstStyle/>
          <a:p>
            <a:pPr marL="342900" indent="-342900">
              <a:spcBef>
                <a:spcPct val="20000"/>
              </a:spcBef>
            </a:pPr>
            <a:r>
              <a:rPr lang="en-GB" sz="1800" dirty="0" smtClean="0">
                <a:latin typeface="+mn-lt"/>
              </a:rPr>
              <a:t>Initial conditions prior to dam failure in simulation (Important!):</a:t>
            </a:r>
          </a:p>
          <a:p>
            <a:pPr marL="800100" lvl="1" indent="-342900">
              <a:spcBef>
                <a:spcPct val="20000"/>
              </a:spcBef>
              <a:buFontTx/>
              <a:buChar char="•"/>
            </a:pPr>
            <a:r>
              <a:rPr lang="en-GB" sz="1800" dirty="0" smtClean="0">
                <a:latin typeface="+mn-lt"/>
              </a:rPr>
              <a:t>Often, dam failures occur with dry river downstream. </a:t>
            </a:r>
            <a:br>
              <a:rPr lang="en-GB" sz="1800" dirty="0" smtClean="0">
                <a:latin typeface="+mn-lt"/>
              </a:rPr>
            </a:br>
            <a:r>
              <a:rPr lang="en-GB" sz="1800" dirty="0" smtClean="0">
                <a:latin typeface="+mn-lt"/>
              </a:rPr>
              <a:t>Dry rivers must be treated with care in MIKE 11 models generally!</a:t>
            </a:r>
          </a:p>
          <a:p>
            <a:pPr marL="800100" lvl="1" indent="-342900">
              <a:spcBef>
                <a:spcPct val="20000"/>
              </a:spcBef>
              <a:buFontTx/>
              <a:buChar char="•"/>
            </a:pPr>
            <a:r>
              <a:rPr lang="en-GB" sz="1800" dirty="0" smtClean="0">
                <a:latin typeface="+mn-lt"/>
              </a:rPr>
              <a:t>Recommended to make ‘steady-state’ hotstart-file to use for </a:t>
            </a:r>
            <a:r>
              <a:rPr lang="en-GB" sz="1800" dirty="0" err="1" smtClean="0">
                <a:latin typeface="+mn-lt"/>
              </a:rPr>
              <a:t>Dambreak</a:t>
            </a:r>
            <a:r>
              <a:rPr lang="en-GB" sz="1800" dirty="0" smtClean="0">
                <a:latin typeface="+mn-lt"/>
              </a:rPr>
              <a:t> scenarios. </a:t>
            </a:r>
            <a:br>
              <a:rPr lang="en-GB" sz="1800" dirty="0" smtClean="0">
                <a:latin typeface="+mn-lt"/>
              </a:rPr>
            </a:br>
            <a:r>
              <a:rPr lang="en-GB" sz="1800" dirty="0" smtClean="0">
                <a:latin typeface="+mn-lt"/>
              </a:rPr>
              <a:t>Created by:</a:t>
            </a:r>
            <a:br>
              <a:rPr lang="en-GB" sz="1800" dirty="0" smtClean="0">
                <a:latin typeface="+mn-lt"/>
              </a:rPr>
            </a:br>
            <a:r>
              <a:rPr lang="en-GB" sz="1800" dirty="0" smtClean="0">
                <a:latin typeface="+mn-lt"/>
              </a:rPr>
              <a:t>	- add small lateral source to first h-point downstream of dam,</a:t>
            </a:r>
            <a:br>
              <a:rPr lang="en-GB" sz="1800" dirty="0" smtClean="0">
                <a:latin typeface="+mn-lt"/>
              </a:rPr>
            </a:br>
            <a:r>
              <a:rPr lang="en-GB" sz="1800" dirty="0" smtClean="0">
                <a:latin typeface="+mn-lt"/>
              </a:rPr>
              <a:t>	  (secures an initial depth in river receiving dam-outflow)</a:t>
            </a:r>
            <a:br>
              <a:rPr lang="en-GB" sz="1800" dirty="0" smtClean="0">
                <a:latin typeface="+mn-lt"/>
              </a:rPr>
            </a:br>
            <a:r>
              <a:rPr lang="en-GB" sz="1800" dirty="0" smtClean="0">
                <a:latin typeface="+mn-lt"/>
              </a:rPr>
              <a:t>	- Inflow to reservoir can be zero/non-zero</a:t>
            </a:r>
            <a:br>
              <a:rPr lang="en-GB" sz="1800" dirty="0" smtClean="0">
                <a:latin typeface="+mn-lt"/>
              </a:rPr>
            </a:br>
            <a:r>
              <a:rPr lang="en-GB" sz="1800" dirty="0" smtClean="0">
                <a:latin typeface="+mn-lt"/>
              </a:rPr>
              <a:t>	- </a:t>
            </a:r>
            <a:r>
              <a:rPr lang="en-GB" sz="1800" dirty="0" err="1" smtClean="0">
                <a:latin typeface="+mn-lt"/>
              </a:rPr>
              <a:t>Dambreak</a:t>
            </a:r>
            <a:r>
              <a:rPr lang="en-GB" sz="1800" dirty="0" smtClean="0">
                <a:latin typeface="+mn-lt"/>
              </a:rPr>
              <a:t> structure defined not to fail (by breach definitions or</a:t>
            </a:r>
            <a:br>
              <a:rPr lang="en-GB" sz="1800" dirty="0" smtClean="0">
                <a:latin typeface="+mn-lt"/>
              </a:rPr>
            </a:br>
            <a:r>
              <a:rPr lang="en-GB" sz="1800" dirty="0" smtClean="0">
                <a:latin typeface="+mn-lt"/>
              </a:rPr>
              <a:t>	  by substituting dam structure with standard weir)</a:t>
            </a:r>
          </a:p>
          <a:p>
            <a:pPr marL="800100" lvl="1" indent="-342900">
              <a:spcBef>
                <a:spcPct val="20000"/>
              </a:spcBef>
              <a:buFontTx/>
              <a:buChar char="•"/>
            </a:pPr>
            <a:r>
              <a:rPr lang="en-GB" sz="1800" dirty="0" smtClean="0">
                <a:latin typeface="+mn-lt"/>
              </a:rPr>
              <a:t>Hotstart file often requires a sequence of simulations with increasing </a:t>
            </a:r>
            <a:r>
              <a:rPr lang="en-GB" sz="1800" dirty="0" err="1" smtClean="0">
                <a:latin typeface="+mn-lt"/>
              </a:rPr>
              <a:t>timesteps</a:t>
            </a:r>
            <a:r>
              <a:rPr lang="en-GB" sz="1800" dirty="0" smtClean="0">
                <a:latin typeface="+mn-lt"/>
              </a:rPr>
              <a:t> (starting from very small </a:t>
            </a:r>
            <a:r>
              <a:rPr lang="en-GB" sz="1800" dirty="0" err="1" smtClean="0">
                <a:latin typeface="+mn-lt"/>
              </a:rPr>
              <a:t>timestep</a:t>
            </a:r>
            <a:r>
              <a:rPr lang="en-GB" sz="1800" dirty="0" smtClean="0">
                <a:latin typeface="+mn-lt"/>
              </a:rPr>
              <a:t> and increasing)</a:t>
            </a:r>
          </a:p>
          <a:p>
            <a:pPr marL="800100" lvl="1" indent="-342900">
              <a:spcBef>
                <a:spcPct val="20000"/>
              </a:spcBef>
              <a:buFontTx/>
              <a:buChar char="•"/>
            </a:pPr>
            <a:r>
              <a:rPr lang="en-GB" sz="1800" dirty="0" smtClean="0">
                <a:latin typeface="+mn-lt"/>
              </a:rPr>
              <a:t>Reduce file-size of final hotstart file:</a:t>
            </a:r>
            <a:br>
              <a:rPr lang="en-GB" sz="1800" dirty="0" smtClean="0">
                <a:latin typeface="+mn-lt"/>
              </a:rPr>
            </a:br>
            <a:r>
              <a:rPr lang="en-GB" sz="1800" dirty="0"/>
              <a:t>- </a:t>
            </a:r>
            <a:r>
              <a:rPr lang="en-GB" sz="1800" dirty="0" smtClean="0">
                <a:latin typeface="+mn-lt"/>
              </a:rPr>
              <a:t>Run hotstart from stable and well-defined hotstart over short</a:t>
            </a:r>
            <a:br>
              <a:rPr lang="en-GB" sz="1800" dirty="0" smtClean="0">
                <a:latin typeface="+mn-lt"/>
              </a:rPr>
            </a:br>
            <a:r>
              <a:rPr lang="en-GB" sz="1800" dirty="0" smtClean="0">
                <a:latin typeface="+mn-lt"/>
              </a:rPr>
              <a:t>	 period of time.</a:t>
            </a:r>
            <a:br>
              <a:rPr lang="en-GB" sz="1800" dirty="0" smtClean="0">
                <a:latin typeface="+mn-lt"/>
              </a:rPr>
            </a:br>
            <a:endParaRPr lang="en-GB" sz="1800" dirty="0">
              <a:latin typeface="+mn-lt"/>
            </a:endParaRPr>
          </a:p>
        </p:txBody>
      </p:sp>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damsandreservoirs_2_0001"/>
          <p:cNvPicPr>
            <a:picLocks noChangeAspect="1" noChangeArrowheads="1"/>
          </p:cNvPicPr>
          <p:nvPr/>
        </p:nvPicPr>
        <p:blipFill>
          <a:blip r:embed="rId2" cstate="print"/>
          <a:srcRect t="13008"/>
          <a:stretch>
            <a:fillRect/>
          </a:stretch>
        </p:blipFill>
        <p:spPr bwMode="auto">
          <a:xfrm>
            <a:off x="1979712" y="1858094"/>
            <a:ext cx="6194425" cy="4667250"/>
          </a:xfrm>
          <a:prstGeom prst="rect">
            <a:avLst/>
          </a:prstGeom>
          <a:noFill/>
        </p:spPr>
      </p:pic>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Implementation of </a:t>
            </a:r>
            <a:r>
              <a:rPr lang="en-US" dirty="0" err="1">
                <a:solidFill>
                  <a:srgbClr val="FFFFFF"/>
                </a:solidFill>
              </a:rPr>
              <a:t>Dambreak</a:t>
            </a:r>
            <a:r>
              <a:rPr lang="en-US" dirty="0">
                <a:solidFill>
                  <a:srgbClr val="FFFFFF"/>
                </a:solidFill>
              </a:rPr>
              <a:t> Structures in MIKE 11</a:t>
            </a: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Illustrated Example (Teton Dam, Idaho, USA)</a:t>
            </a:r>
          </a:p>
          <a:p>
            <a:pPr marL="0" indent="0">
              <a:buNone/>
            </a:pPr>
            <a:endParaRPr lang="en-GB" dirty="0"/>
          </a:p>
        </p:txBody>
      </p:sp>
      <p:sp>
        <p:nvSpPr>
          <p:cNvPr id="4" name="Rectangle 4"/>
          <p:cNvSpPr>
            <a:spLocks noChangeArrowheads="1"/>
          </p:cNvSpPr>
          <p:nvPr/>
        </p:nvSpPr>
        <p:spPr bwMode="auto">
          <a:xfrm>
            <a:off x="685676" y="1778148"/>
            <a:ext cx="6515100" cy="366713"/>
          </a:xfrm>
          <a:prstGeom prst="rect">
            <a:avLst/>
          </a:prstGeom>
          <a:noFill/>
          <a:ln w="9525">
            <a:noFill/>
            <a:miter lim="800000"/>
            <a:headEnd/>
            <a:tailEnd/>
          </a:ln>
          <a:effectLst/>
        </p:spPr>
        <p:txBody>
          <a:bodyPr>
            <a:spAutoFit/>
          </a:bodyPr>
          <a:lstStyle/>
          <a:p>
            <a:pPr marL="342900" indent="-342900"/>
            <a:r>
              <a:rPr lang="en-US" sz="1800" b="1" dirty="0">
                <a:solidFill>
                  <a:srgbClr val="FFFFFF"/>
                </a:solidFill>
                <a:latin typeface="Arial" charset="0"/>
              </a:rPr>
              <a:t>Failed on June 5, 1976</a:t>
            </a:r>
            <a:endParaRPr lang="en-US" sz="1800" dirty="0">
              <a:solidFill>
                <a:srgbClr val="FFFFFF"/>
              </a:solidFill>
              <a:latin typeface="Arial" charset="0"/>
            </a:endParaRPr>
          </a:p>
        </p:txBody>
      </p:sp>
      <p:pic>
        <p:nvPicPr>
          <p:cNvPr id="5" name="Picture 5"/>
          <p:cNvPicPr>
            <a:picLocks noChangeAspect="1" noChangeArrowheads="1"/>
          </p:cNvPicPr>
          <p:nvPr/>
        </p:nvPicPr>
        <p:blipFill>
          <a:blip r:embed="rId2" cstate="print"/>
          <a:srcRect/>
          <a:stretch>
            <a:fillRect/>
          </a:stretch>
        </p:blipFill>
        <p:spPr bwMode="auto">
          <a:xfrm>
            <a:off x="2487488" y="2121048"/>
            <a:ext cx="6477000" cy="42672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2290638" y="2159148"/>
            <a:ext cx="4098925" cy="4294188"/>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288801" y="2390923"/>
            <a:ext cx="5341937" cy="3981450"/>
          </a:xfrm>
          <a:prstGeom prst="rect">
            <a:avLst/>
          </a:prstGeom>
          <a:noFill/>
          <a:ln w="9525">
            <a:noFill/>
            <a:miter lim="800000"/>
            <a:headEnd/>
            <a:tailEnd/>
          </a:ln>
          <a:effectLst/>
        </p:spPr>
      </p:pic>
      <p:pic>
        <p:nvPicPr>
          <p:cNvPr id="8" name="Picture 8"/>
          <p:cNvPicPr>
            <a:picLocks noChangeAspect="1" noChangeArrowheads="1"/>
          </p:cNvPicPr>
          <p:nvPr/>
        </p:nvPicPr>
        <p:blipFill>
          <a:blip r:embed="rId5" cstate="print"/>
          <a:srcRect l="554" t="771" r="5540"/>
          <a:stretch>
            <a:fillRect/>
          </a:stretch>
        </p:blipFill>
        <p:spPr bwMode="auto">
          <a:xfrm>
            <a:off x="3336801" y="2152798"/>
            <a:ext cx="5538787" cy="4213225"/>
          </a:xfrm>
          <a:prstGeom prst="rect">
            <a:avLst/>
          </a:prstGeom>
          <a:noFill/>
          <a:ln w="9525">
            <a:noFill/>
            <a:miter lim="800000"/>
            <a:headEnd/>
            <a:tailEnd/>
          </a:ln>
          <a:effectLst/>
        </p:spPr>
      </p:pic>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Regulations and Guidelines (Australia)</a:t>
            </a:r>
          </a:p>
          <a:p>
            <a:pPr marL="0" indent="0">
              <a:buNone/>
            </a:pPr>
            <a:endParaRPr lang="en-GB" dirty="0"/>
          </a:p>
        </p:txBody>
      </p:sp>
      <p:sp>
        <p:nvSpPr>
          <p:cNvPr id="4" name="Rectangle 4"/>
          <p:cNvSpPr>
            <a:spLocks noChangeArrowheads="1"/>
          </p:cNvSpPr>
          <p:nvPr/>
        </p:nvSpPr>
        <p:spPr bwMode="auto">
          <a:xfrm>
            <a:off x="738188" y="2060848"/>
            <a:ext cx="7097712" cy="3041650"/>
          </a:xfrm>
          <a:prstGeom prst="rect">
            <a:avLst/>
          </a:prstGeom>
          <a:noFill/>
          <a:ln w="9525">
            <a:noFill/>
            <a:miter lim="800000"/>
            <a:headEnd/>
            <a:tailEnd/>
          </a:ln>
          <a:effectLst/>
        </p:spPr>
        <p:txBody>
          <a:bodyPr/>
          <a:lstStyle/>
          <a:p>
            <a:pPr marL="342900" indent="-342900">
              <a:spcBef>
                <a:spcPct val="20000"/>
              </a:spcBef>
            </a:pPr>
            <a:r>
              <a:rPr lang="en-US" sz="1800" b="1" dirty="0">
                <a:latin typeface="+mn-lt"/>
              </a:rPr>
              <a:t>ANCOLD GUIDELINES – Adopted by Regulators</a:t>
            </a:r>
          </a:p>
          <a:p>
            <a:pPr marL="342900" indent="-342900">
              <a:spcBef>
                <a:spcPct val="20000"/>
              </a:spcBef>
            </a:pPr>
            <a:r>
              <a:rPr lang="en-US" sz="1800" dirty="0">
                <a:latin typeface="+mn-lt"/>
              </a:rPr>
              <a:t>Guidelines on Assessment of the Consequences of Dam Failure (ANCOLD, May 2000)</a:t>
            </a:r>
          </a:p>
          <a:p>
            <a:pPr marL="342900" indent="-342900">
              <a:spcBef>
                <a:spcPct val="20000"/>
              </a:spcBef>
            </a:pPr>
            <a:r>
              <a:rPr lang="en-US" sz="1800" dirty="0">
                <a:latin typeface="+mn-lt"/>
              </a:rPr>
              <a:t>Guidelines on Selection of Acceptable Flood Capacity for Dams (ANCOLD, March 2000)</a:t>
            </a:r>
          </a:p>
          <a:p>
            <a:pPr marL="342900" indent="-342900">
              <a:spcBef>
                <a:spcPct val="20000"/>
              </a:spcBef>
            </a:pPr>
            <a:endParaRPr lang="en-US" sz="1800" dirty="0">
              <a:latin typeface="+mn-lt"/>
            </a:endParaRPr>
          </a:p>
          <a:p>
            <a:pPr marL="342900" indent="-342900">
              <a:spcBef>
                <a:spcPct val="20000"/>
              </a:spcBef>
            </a:pPr>
            <a:r>
              <a:rPr lang="en-US" sz="1800" b="1" dirty="0">
                <a:latin typeface="+mn-lt"/>
              </a:rPr>
              <a:t>These guidelines include definitions of:</a:t>
            </a:r>
          </a:p>
          <a:p>
            <a:pPr marL="342900" indent="-342900">
              <a:spcBef>
                <a:spcPct val="20000"/>
              </a:spcBef>
            </a:pPr>
            <a:r>
              <a:rPr lang="en-US" sz="1800" dirty="0">
                <a:latin typeface="+mn-lt"/>
              </a:rPr>
              <a:t>Severity of Damage and Loss </a:t>
            </a:r>
          </a:p>
          <a:p>
            <a:pPr marL="342900" indent="-342900">
              <a:spcBef>
                <a:spcPct val="20000"/>
              </a:spcBef>
            </a:pPr>
            <a:r>
              <a:rPr lang="en-US" sz="1800" dirty="0">
                <a:latin typeface="+mn-lt"/>
              </a:rPr>
              <a:t>Incremental Flood Hazard Category (IFHC)</a:t>
            </a:r>
          </a:p>
          <a:p>
            <a:pPr marL="342900" indent="-342900">
              <a:spcBef>
                <a:spcPct val="20000"/>
              </a:spcBef>
            </a:pPr>
            <a:r>
              <a:rPr lang="en-US" sz="1800" dirty="0">
                <a:latin typeface="+mn-lt"/>
              </a:rPr>
              <a:t>Acceptable Flood Capacity</a:t>
            </a:r>
          </a:p>
        </p:txBody>
      </p:sp>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81159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ANCOLD (Severity of Damage and Loss)</a:t>
            </a:r>
          </a:p>
          <a:p>
            <a:pPr marL="0" indent="0">
              <a:buNone/>
            </a:pPr>
            <a:endParaRPr lang="en-GB" dirty="0"/>
          </a:p>
        </p:txBody>
      </p:sp>
      <p:pic>
        <p:nvPicPr>
          <p:cNvPr id="4" name="Picture 4" descr="Severity"/>
          <p:cNvPicPr>
            <a:picLocks noChangeAspect="1" noChangeArrowheads="1"/>
          </p:cNvPicPr>
          <p:nvPr/>
        </p:nvPicPr>
        <p:blipFill>
          <a:blip r:embed="rId2" cstate="print"/>
          <a:srcRect r="1639" b="868"/>
          <a:stretch>
            <a:fillRect/>
          </a:stretch>
        </p:blipFill>
        <p:spPr bwMode="auto">
          <a:xfrm>
            <a:off x="914400" y="2060848"/>
            <a:ext cx="7345363" cy="4259262"/>
          </a:xfrm>
          <a:prstGeom prst="rect">
            <a:avLst/>
          </a:prstGeom>
          <a:noFill/>
        </p:spPr>
      </p:pic>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ANCOLD (Flood Hazard Category)</a:t>
            </a:r>
          </a:p>
          <a:p>
            <a:pPr marL="0" indent="0">
              <a:buNone/>
            </a:pPr>
            <a:endParaRPr lang="en-GB" dirty="0"/>
          </a:p>
        </p:txBody>
      </p:sp>
      <p:pic>
        <p:nvPicPr>
          <p:cNvPr id="4" name="Picture 4" descr="IFHC"/>
          <p:cNvPicPr>
            <a:picLocks noChangeAspect="1" noChangeArrowheads="1"/>
          </p:cNvPicPr>
          <p:nvPr/>
        </p:nvPicPr>
        <p:blipFill>
          <a:blip r:embed="rId2" cstate="print"/>
          <a:srcRect/>
          <a:stretch>
            <a:fillRect/>
          </a:stretch>
        </p:blipFill>
        <p:spPr bwMode="auto">
          <a:xfrm>
            <a:off x="939800" y="1844824"/>
            <a:ext cx="7307263" cy="4564062"/>
          </a:xfrm>
          <a:prstGeom prst="rect">
            <a:avLst/>
          </a:prstGeom>
          <a:noFill/>
        </p:spPr>
      </p:pic>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ANCOLD (Acceptable Flood Capacity)</a:t>
            </a:r>
          </a:p>
          <a:p>
            <a:pPr marL="0" indent="0">
              <a:buNone/>
            </a:pPr>
            <a:endParaRPr lang="en-GB" dirty="0"/>
          </a:p>
        </p:txBody>
      </p:sp>
      <p:pic>
        <p:nvPicPr>
          <p:cNvPr id="4" name="Picture 2" descr="Capacity"/>
          <p:cNvPicPr>
            <a:picLocks noChangeAspect="1" noChangeArrowheads="1"/>
          </p:cNvPicPr>
          <p:nvPr/>
        </p:nvPicPr>
        <p:blipFill>
          <a:blip r:embed="rId2" cstate="print"/>
          <a:srcRect l="995"/>
          <a:stretch>
            <a:fillRect/>
          </a:stretch>
        </p:blipFill>
        <p:spPr bwMode="auto">
          <a:xfrm>
            <a:off x="1043608" y="2132856"/>
            <a:ext cx="7167563" cy="4175125"/>
          </a:xfrm>
          <a:prstGeom prst="rect">
            <a:avLst/>
          </a:prstGeom>
          <a:noFill/>
        </p:spPr>
      </p:pic>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Dambreak</a:t>
            </a:r>
            <a:r>
              <a:rPr lang="en-US" dirty="0">
                <a:solidFill>
                  <a:srgbClr val="FFFFFF"/>
                </a:solidFill>
              </a:rPr>
              <a:t> </a:t>
            </a:r>
            <a:r>
              <a:rPr lang="en-US" dirty="0" err="1">
                <a:solidFill>
                  <a:srgbClr val="FFFFFF"/>
                </a:solidFill>
              </a:rPr>
              <a:t>Modelling</a:t>
            </a:r>
            <a:r>
              <a:rPr lang="en-US" dirty="0">
                <a:solidFill>
                  <a:srgbClr val="FFFFFF"/>
                </a:solidFill>
              </a:rPr>
              <a:t> with MIKE </a:t>
            </a:r>
            <a:r>
              <a:rPr lang="en-US" dirty="0" smtClean="0">
                <a:solidFill>
                  <a:srgbClr val="FFFFFF"/>
                </a:solidFill>
              </a:rPr>
              <a:t>11 - </a:t>
            </a:r>
          </a:p>
          <a:p>
            <a:pPr marL="0" indent="0">
              <a:buNone/>
            </a:pPr>
            <a:r>
              <a:rPr lang="en-US" dirty="0" smtClean="0">
                <a:solidFill>
                  <a:srgbClr val="FFFFFF"/>
                </a:solidFill>
              </a:rPr>
              <a:t>The </a:t>
            </a:r>
            <a:r>
              <a:rPr lang="en-US" dirty="0" err="1" smtClean="0">
                <a:solidFill>
                  <a:srgbClr val="FFFFFF"/>
                </a:solidFill>
              </a:rPr>
              <a:t>Dambreak</a:t>
            </a:r>
            <a:r>
              <a:rPr lang="en-US" dirty="0" smtClean="0">
                <a:solidFill>
                  <a:srgbClr val="FFFFFF"/>
                </a:solidFill>
              </a:rPr>
              <a:t> Structure: </a:t>
            </a:r>
          </a:p>
          <a:p>
            <a:pPr marL="0" indent="0">
              <a:buNone/>
            </a:pPr>
            <a:r>
              <a:rPr lang="en-US" dirty="0" smtClean="0">
                <a:solidFill>
                  <a:srgbClr val="FFFFFF"/>
                </a:solidFill>
              </a:rPr>
              <a:t> </a:t>
            </a:r>
            <a:endParaRPr lang="en-US" dirty="0">
              <a:solidFill>
                <a:srgbClr val="FFFFFF"/>
              </a:solidFill>
            </a:endParaRPr>
          </a:p>
          <a:p>
            <a:pPr marL="0" indent="0">
              <a:buNone/>
            </a:pPr>
            <a:endParaRPr lang="en-GB" dirty="0"/>
          </a:p>
        </p:txBody>
      </p:sp>
      <p:sp>
        <p:nvSpPr>
          <p:cNvPr id="5" name="Rectangle 6"/>
          <p:cNvSpPr>
            <a:spLocks noChangeArrowheads="1"/>
          </p:cNvSpPr>
          <p:nvPr/>
        </p:nvSpPr>
        <p:spPr bwMode="auto">
          <a:xfrm>
            <a:off x="488002" y="2084070"/>
            <a:ext cx="5072098" cy="4801314"/>
          </a:xfrm>
          <a:prstGeom prst="rect">
            <a:avLst/>
          </a:prstGeom>
          <a:noFill/>
          <a:ln w="9525">
            <a:noFill/>
            <a:miter lim="800000"/>
            <a:headEnd/>
            <a:tailEnd/>
          </a:ln>
          <a:effectLst/>
        </p:spPr>
        <p:txBody>
          <a:bodyPr wrap="square">
            <a:spAutoFit/>
          </a:bodyPr>
          <a:lstStyle/>
          <a:p>
            <a:pPr marL="342900" indent="-342900"/>
            <a:r>
              <a:rPr lang="en-US" sz="1800" b="1" dirty="0" smtClean="0">
                <a:solidFill>
                  <a:srgbClr val="FFFFFF"/>
                </a:solidFill>
                <a:latin typeface="Arial" charset="0"/>
              </a:rPr>
              <a:t>Flow at </a:t>
            </a:r>
            <a:r>
              <a:rPr lang="en-US" sz="1800" b="1" dirty="0" err="1" smtClean="0">
                <a:solidFill>
                  <a:srgbClr val="FFFFFF"/>
                </a:solidFill>
                <a:latin typeface="Arial" charset="0"/>
              </a:rPr>
              <a:t>Dambreak</a:t>
            </a:r>
            <a:r>
              <a:rPr lang="en-US" sz="1800" b="1" dirty="0" smtClean="0">
                <a:solidFill>
                  <a:srgbClr val="FFFFFF"/>
                </a:solidFill>
                <a:latin typeface="Arial" charset="0"/>
              </a:rPr>
              <a:t> Structure</a:t>
            </a:r>
            <a:endParaRPr lang="en-US" sz="1800" b="1" dirty="0">
              <a:solidFill>
                <a:srgbClr val="FFFFFF"/>
              </a:solidFill>
              <a:latin typeface="Arial" charset="0"/>
            </a:endParaRPr>
          </a:p>
          <a:p>
            <a:pPr marL="285750" indent="-285750">
              <a:buFont typeface="Arial" pitchFamily="34" charset="0"/>
              <a:buChar char="•"/>
            </a:pPr>
            <a:r>
              <a:rPr lang="en-US" sz="1800" dirty="0" smtClean="0">
                <a:solidFill>
                  <a:srgbClr val="FFFFFF"/>
                </a:solidFill>
                <a:latin typeface="Arial" charset="0"/>
              </a:rPr>
              <a:t>Similar to Broad Crested weir flow, except:</a:t>
            </a:r>
          </a:p>
          <a:p>
            <a:pPr marL="742950" lvl="1" indent="-285750">
              <a:buFont typeface="Arial" pitchFamily="34" charset="0"/>
              <a:buChar char="•"/>
            </a:pPr>
            <a:r>
              <a:rPr lang="en-US" sz="1800" dirty="0" smtClean="0">
                <a:solidFill>
                  <a:srgbClr val="FFFFFF"/>
                </a:solidFill>
                <a:latin typeface="Arial" charset="0"/>
              </a:rPr>
              <a:t>Shape of Dam changes with time</a:t>
            </a:r>
          </a:p>
          <a:p>
            <a:pPr marL="742950" lvl="1" indent="-285750">
              <a:buFont typeface="Arial" pitchFamily="34" charset="0"/>
              <a:buChar char="•"/>
            </a:pPr>
            <a:r>
              <a:rPr lang="da-DK" sz="1800" dirty="0" err="1" smtClean="0">
                <a:solidFill>
                  <a:srgbClr val="FFFFFF"/>
                </a:solidFill>
                <a:latin typeface="Arial" charset="0"/>
              </a:rPr>
              <a:t>Breach</a:t>
            </a:r>
            <a:r>
              <a:rPr lang="da-DK" sz="1800" dirty="0" smtClean="0">
                <a:solidFill>
                  <a:srgbClr val="FFFFFF"/>
                </a:solidFill>
                <a:latin typeface="Arial" charset="0"/>
              </a:rPr>
              <a:t> </a:t>
            </a:r>
            <a:r>
              <a:rPr lang="da-DK" sz="1800" dirty="0" err="1" smtClean="0">
                <a:solidFill>
                  <a:srgbClr val="FFFFFF"/>
                </a:solidFill>
                <a:latin typeface="Arial" charset="0"/>
              </a:rPr>
              <a:t>increase</a:t>
            </a:r>
            <a:r>
              <a:rPr lang="da-DK" sz="1800" dirty="0" smtClean="0">
                <a:solidFill>
                  <a:srgbClr val="FFFFFF"/>
                </a:solidFill>
                <a:latin typeface="Arial" charset="0"/>
              </a:rPr>
              <a:t>, Dam </a:t>
            </a:r>
            <a:r>
              <a:rPr lang="da-DK" sz="1800" dirty="0" err="1" smtClean="0">
                <a:solidFill>
                  <a:srgbClr val="FFFFFF"/>
                </a:solidFill>
                <a:latin typeface="Arial" charset="0"/>
              </a:rPr>
              <a:t>Crest</a:t>
            </a:r>
            <a:r>
              <a:rPr lang="da-DK" sz="1800" dirty="0" smtClean="0">
                <a:solidFill>
                  <a:srgbClr val="FFFFFF"/>
                </a:solidFill>
                <a:latin typeface="Arial" charset="0"/>
              </a:rPr>
              <a:t> </a:t>
            </a:r>
            <a:r>
              <a:rPr lang="da-DK" sz="1800" dirty="0" err="1" smtClean="0">
                <a:solidFill>
                  <a:srgbClr val="FFFFFF"/>
                </a:solidFill>
                <a:latin typeface="Arial" charset="0"/>
              </a:rPr>
              <a:t>shortened</a:t>
            </a:r>
            <a:r>
              <a:rPr lang="da-DK" sz="1800" dirty="0" smtClean="0">
                <a:solidFill>
                  <a:srgbClr val="FFFFFF"/>
                </a:solidFill>
                <a:latin typeface="Arial" charset="0"/>
              </a:rPr>
              <a:t/>
            </a:r>
            <a:br>
              <a:rPr lang="da-DK" sz="1800" dirty="0" smtClean="0">
                <a:solidFill>
                  <a:srgbClr val="FFFFFF"/>
                </a:solidFill>
                <a:latin typeface="Arial" charset="0"/>
              </a:rPr>
            </a:br>
            <a:endParaRPr lang="en-US" sz="1800" dirty="0">
              <a:solidFill>
                <a:srgbClr val="FFFFFF"/>
              </a:solidFill>
              <a:latin typeface="Arial" charset="0"/>
            </a:endParaRPr>
          </a:p>
          <a:p>
            <a:pPr marL="285750" indent="-285750">
              <a:buFont typeface="Arial" pitchFamily="34" charset="0"/>
              <a:buChar char="•"/>
            </a:pPr>
            <a:r>
              <a:rPr lang="en-US" sz="1800" dirty="0" smtClean="0">
                <a:solidFill>
                  <a:srgbClr val="FFFFFF"/>
                </a:solidFill>
                <a:latin typeface="Arial" charset="0"/>
              </a:rPr>
              <a:t>Q-h relationship different for Dam crest and breach =&gt; Flow over crest and through breach calculated separately.</a:t>
            </a:r>
          </a:p>
          <a:p>
            <a:endParaRPr lang="en-US" sz="1800" dirty="0" smtClean="0">
              <a:solidFill>
                <a:srgbClr val="FFFFFF"/>
              </a:solidFill>
              <a:latin typeface="Arial" charset="0"/>
            </a:endParaRPr>
          </a:p>
          <a:p>
            <a:pPr marL="285750" indent="-285750">
              <a:buFont typeface="Arial" pitchFamily="34" charset="0"/>
              <a:buChar char="•"/>
            </a:pPr>
            <a:r>
              <a:rPr lang="da-DK" sz="1800" dirty="0" err="1" smtClean="0">
                <a:solidFill>
                  <a:srgbClr val="FFFFFF"/>
                </a:solidFill>
                <a:latin typeface="Arial" charset="0"/>
              </a:rPr>
              <a:t>Breach</a:t>
            </a:r>
            <a:r>
              <a:rPr lang="da-DK" sz="1800" dirty="0" smtClean="0">
                <a:solidFill>
                  <a:srgbClr val="FFFFFF"/>
                </a:solidFill>
                <a:latin typeface="Arial" charset="0"/>
              </a:rPr>
              <a:t> </a:t>
            </a:r>
            <a:r>
              <a:rPr lang="da-DK" sz="1800" dirty="0" err="1" smtClean="0">
                <a:solidFill>
                  <a:srgbClr val="FFFFFF"/>
                </a:solidFill>
                <a:latin typeface="Arial" charset="0"/>
              </a:rPr>
              <a:t>development</a:t>
            </a:r>
            <a:r>
              <a:rPr lang="da-DK" sz="1800" dirty="0" smtClean="0">
                <a:solidFill>
                  <a:srgbClr val="FFFFFF"/>
                </a:solidFill>
                <a:latin typeface="Arial" charset="0"/>
              </a:rPr>
              <a:t> is </a:t>
            </a:r>
            <a:r>
              <a:rPr lang="da-DK" sz="1800" dirty="0" err="1" smtClean="0">
                <a:solidFill>
                  <a:srgbClr val="FFFFFF"/>
                </a:solidFill>
                <a:latin typeface="Arial" charset="0"/>
              </a:rPr>
              <a:t>trapezoidal</a:t>
            </a:r>
            <a:r>
              <a:rPr lang="da-DK" sz="1800" dirty="0" smtClean="0">
                <a:solidFill>
                  <a:srgbClr val="FFFFFF"/>
                </a:solidFill>
                <a:latin typeface="Arial" charset="0"/>
              </a:rPr>
              <a:t/>
            </a:r>
            <a:br>
              <a:rPr lang="da-DK" sz="1800" dirty="0" smtClean="0">
                <a:solidFill>
                  <a:srgbClr val="FFFFFF"/>
                </a:solidFill>
                <a:latin typeface="Arial" charset="0"/>
              </a:rPr>
            </a:br>
            <a:r>
              <a:rPr lang="da-DK" sz="1800" dirty="0" err="1" smtClean="0">
                <a:solidFill>
                  <a:srgbClr val="FFFFFF"/>
                </a:solidFill>
                <a:latin typeface="Arial" charset="0"/>
              </a:rPr>
              <a:t>Defined</a:t>
            </a:r>
            <a:r>
              <a:rPr lang="da-DK" sz="1800" dirty="0" smtClean="0">
                <a:solidFill>
                  <a:srgbClr val="FFFFFF"/>
                </a:solidFill>
                <a:latin typeface="Arial" charset="0"/>
              </a:rPr>
              <a:t> by:</a:t>
            </a:r>
          </a:p>
          <a:p>
            <a:pPr marL="800100" lvl="1" indent="-342900">
              <a:buFontTx/>
              <a:buChar char="•"/>
            </a:pPr>
            <a:r>
              <a:rPr lang="da-DK" sz="1800" dirty="0" err="1" smtClean="0">
                <a:solidFill>
                  <a:srgbClr val="FFFFFF"/>
                </a:solidFill>
                <a:latin typeface="Arial" charset="0"/>
              </a:rPr>
              <a:t>breach</a:t>
            </a:r>
            <a:r>
              <a:rPr lang="da-DK" sz="1800" dirty="0" smtClean="0">
                <a:solidFill>
                  <a:srgbClr val="FFFFFF"/>
                </a:solidFill>
                <a:latin typeface="Arial" charset="0"/>
              </a:rPr>
              <a:t> </a:t>
            </a:r>
            <a:r>
              <a:rPr lang="da-DK" sz="1800" dirty="0" err="1" smtClean="0">
                <a:solidFill>
                  <a:srgbClr val="FFFFFF"/>
                </a:solidFill>
                <a:latin typeface="Arial" charset="0"/>
              </a:rPr>
              <a:t>bottom</a:t>
            </a:r>
            <a:r>
              <a:rPr lang="da-DK" sz="1800" dirty="0" smtClean="0">
                <a:solidFill>
                  <a:srgbClr val="FFFFFF"/>
                </a:solidFill>
                <a:latin typeface="Arial" charset="0"/>
              </a:rPr>
              <a:t> </a:t>
            </a:r>
            <a:r>
              <a:rPr lang="da-DK" sz="1800" dirty="0" err="1" smtClean="0">
                <a:solidFill>
                  <a:srgbClr val="FFFFFF"/>
                </a:solidFill>
                <a:latin typeface="Arial" charset="0"/>
              </a:rPr>
              <a:t>level</a:t>
            </a:r>
            <a:endParaRPr lang="da-DK" sz="1800" dirty="0" smtClean="0">
              <a:solidFill>
                <a:srgbClr val="FFFFFF"/>
              </a:solidFill>
              <a:latin typeface="Arial" charset="0"/>
            </a:endParaRPr>
          </a:p>
          <a:p>
            <a:pPr marL="800100" lvl="1" indent="-342900">
              <a:buFontTx/>
              <a:buChar char="•"/>
            </a:pPr>
            <a:r>
              <a:rPr lang="da-DK" sz="1800" dirty="0" err="1" smtClean="0">
                <a:solidFill>
                  <a:srgbClr val="FFFFFF"/>
                </a:solidFill>
                <a:latin typeface="Arial" charset="0"/>
              </a:rPr>
              <a:t>breach</a:t>
            </a:r>
            <a:r>
              <a:rPr lang="da-DK" sz="1800" dirty="0" smtClean="0">
                <a:solidFill>
                  <a:srgbClr val="FFFFFF"/>
                </a:solidFill>
                <a:latin typeface="Arial" charset="0"/>
              </a:rPr>
              <a:t> </a:t>
            </a:r>
            <a:r>
              <a:rPr lang="da-DK" sz="1800" dirty="0" err="1" smtClean="0">
                <a:solidFill>
                  <a:srgbClr val="FFFFFF"/>
                </a:solidFill>
                <a:latin typeface="Arial" charset="0"/>
              </a:rPr>
              <a:t>bottom</a:t>
            </a:r>
            <a:r>
              <a:rPr lang="da-DK" sz="1800" dirty="0" smtClean="0">
                <a:solidFill>
                  <a:srgbClr val="FFFFFF"/>
                </a:solidFill>
                <a:latin typeface="Arial" charset="0"/>
              </a:rPr>
              <a:t> </a:t>
            </a:r>
            <a:r>
              <a:rPr lang="da-DK" sz="1800" dirty="0" err="1" smtClean="0">
                <a:solidFill>
                  <a:srgbClr val="FFFFFF"/>
                </a:solidFill>
                <a:latin typeface="Arial" charset="0"/>
              </a:rPr>
              <a:t>width</a:t>
            </a:r>
            <a:endParaRPr lang="da-DK" sz="1800" dirty="0" smtClean="0">
              <a:solidFill>
                <a:srgbClr val="FFFFFF"/>
              </a:solidFill>
              <a:latin typeface="Arial" charset="0"/>
            </a:endParaRPr>
          </a:p>
          <a:p>
            <a:pPr marL="800100" lvl="1" indent="-342900">
              <a:buFontTx/>
              <a:buChar char="•"/>
            </a:pPr>
            <a:r>
              <a:rPr lang="da-DK" sz="1800" dirty="0" err="1" smtClean="0">
                <a:solidFill>
                  <a:srgbClr val="FFFFFF"/>
                </a:solidFill>
                <a:latin typeface="Arial" charset="0"/>
              </a:rPr>
              <a:t>breach</a:t>
            </a:r>
            <a:r>
              <a:rPr lang="da-DK" sz="1800" dirty="0" smtClean="0">
                <a:solidFill>
                  <a:srgbClr val="FFFFFF"/>
                </a:solidFill>
                <a:latin typeface="Arial" charset="0"/>
              </a:rPr>
              <a:t> side </a:t>
            </a:r>
            <a:r>
              <a:rPr lang="da-DK" sz="1800" dirty="0" err="1" smtClean="0">
                <a:solidFill>
                  <a:srgbClr val="FFFFFF"/>
                </a:solidFill>
                <a:latin typeface="Arial" charset="0"/>
              </a:rPr>
              <a:t>slope</a:t>
            </a:r>
            <a:r>
              <a:rPr lang="da-DK" sz="1800" dirty="0" smtClean="0">
                <a:solidFill>
                  <a:srgbClr val="FFFFFF"/>
                </a:solidFill>
                <a:latin typeface="Arial" charset="0"/>
              </a:rPr>
              <a:t> </a:t>
            </a:r>
            <a:br>
              <a:rPr lang="da-DK" sz="1800" dirty="0" smtClean="0">
                <a:solidFill>
                  <a:srgbClr val="FFFFFF"/>
                </a:solidFill>
                <a:latin typeface="Arial" charset="0"/>
              </a:rPr>
            </a:br>
            <a:r>
              <a:rPr lang="da-DK" sz="1800" dirty="0" smtClean="0">
                <a:solidFill>
                  <a:srgbClr val="FFFFFF"/>
                </a:solidFill>
                <a:latin typeface="Arial" charset="0"/>
              </a:rPr>
              <a:t>(</a:t>
            </a:r>
            <a:r>
              <a:rPr lang="da-DK" sz="1800" dirty="0" err="1" smtClean="0">
                <a:solidFill>
                  <a:srgbClr val="FFFFFF"/>
                </a:solidFill>
                <a:latin typeface="Arial" charset="0"/>
              </a:rPr>
              <a:t>horizontal:vertical</a:t>
            </a:r>
            <a:r>
              <a:rPr lang="da-DK" sz="1800" dirty="0" smtClean="0">
                <a:solidFill>
                  <a:srgbClr val="FFFFFF"/>
                </a:solidFill>
                <a:latin typeface="Arial" charset="0"/>
              </a:rPr>
              <a:t>)</a:t>
            </a:r>
            <a:endParaRPr lang="en-US" sz="1800" dirty="0">
              <a:solidFill>
                <a:srgbClr val="FFFFFF"/>
              </a:solidFill>
              <a:latin typeface="Arial" charset="0"/>
            </a:endParaRPr>
          </a:p>
          <a:p>
            <a:pPr marL="342900" indent="-342900">
              <a:buFontTx/>
              <a:buChar char="•"/>
            </a:pPr>
            <a:endParaRPr lang="en-US" sz="1800" dirty="0">
              <a:solidFill>
                <a:srgbClr val="FFFFFF"/>
              </a:solidFill>
              <a:latin typeface="Arial" charset="0"/>
            </a:endParaRPr>
          </a:p>
          <a:p>
            <a:pPr marL="342900" indent="-342900">
              <a:buFontTx/>
              <a:buChar char="•"/>
            </a:pPr>
            <a:endParaRPr lang="en-US" sz="1800" dirty="0">
              <a:solidFill>
                <a:srgbClr val="FFFFFF"/>
              </a:solidFill>
              <a:latin typeface="Arial" charset="0"/>
            </a:endParaRPr>
          </a:p>
        </p:txBody>
      </p:sp>
      <p:pic>
        <p:nvPicPr>
          <p:cNvPr id="6" name="Picture 8"/>
          <p:cNvPicPr>
            <a:picLocks noChangeAspect="1" noChangeArrowheads="1"/>
          </p:cNvPicPr>
          <p:nvPr/>
        </p:nvPicPr>
        <p:blipFill>
          <a:blip r:embed="rId2" cstate="print"/>
          <a:srcRect l="554" t="771" r="5540"/>
          <a:stretch>
            <a:fillRect/>
          </a:stretch>
        </p:blipFill>
        <p:spPr bwMode="auto">
          <a:xfrm>
            <a:off x="5605498" y="1906916"/>
            <a:ext cx="3286982" cy="2500330"/>
          </a:xfrm>
          <a:prstGeom prst="rect">
            <a:avLst/>
          </a:prstGeom>
          <a:noFill/>
          <a:ln w="9525">
            <a:noFill/>
            <a:miter lim="800000"/>
            <a:headEnd/>
            <a:tailEnd/>
          </a:ln>
          <a:effectLst/>
        </p:spPr>
      </p:pic>
      <p:pic>
        <p:nvPicPr>
          <p:cNvPr id="7" name="Picture 5" descr="Dam Geometry"/>
          <p:cNvPicPr>
            <a:picLocks noChangeAspect="1" noChangeArrowheads="1"/>
          </p:cNvPicPr>
          <p:nvPr/>
        </p:nvPicPr>
        <p:blipFill>
          <a:blip r:embed="rId3" cstate="print"/>
          <a:srcRect/>
          <a:stretch>
            <a:fillRect/>
          </a:stretch>
        </p:blipFill>
        <p:spPr bwMode="auto">
          <a:xfrm>
            <a:off x="4677247" y="4605473"/>
            <a:ext cx="4205286" cy="1919871"/>
          </a:xfrm>
          <a:prstGeom prst="rect">
            <a:avLst/>
          </a:prstGeom>
          <a:noFill/>
        </p:spPr>
      </p:pic>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23076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Two Types of </a:t>
            </a:r>
            <a:r>
              <a:rPr lang="en-US" dirty="0" err="1">
                <a:solidFill>
                  <a:srgbClr val="FFFFFF"/>
                </a:solidFill>
              </a:rPr>
              <a:t>Dambreak</a:t>
            </a:r>
            <a:r>
              <a:rPr lang="en-US" dirty="0">
                <a:solidFill>
                  <a:srgbClr val="FFFFFF"/>
                </a:solidFill>
              </a:rPr>
              <a:t> Mechanism</a:t>
            </a:r>
          </a:p>
          <a:p>
            <a:pPr marL="0" indent="0">
              <a:buNone/>
            </a:pPr>
            <a:endParaRPr lang="en-GB" dirty="0"/>
          </a:p>
        </p:txBody>
      </p:sp>
      <p:pic>
        <p:nvPicPr>
          <p:cNvPr id="4" name="Picture 4" descr="PipingColapse"/>
          <p:cNvPicPr>
            <a:picLocks noChangeAspect="1" noChangeArrowheads="1"/>
          </p:cNvPicPr>
          <p:nvPr/>
        </p:nvPicPr>
        <p:blipFill>
          <a:blip r:embed="rId2" cstate="print"/>
          <a:srcRect/>
          <a:stretch>
            <a:fillRect/>
          </a:stretch>
        </p:blipFill>
        <p:spPr bwMode="auto">
          <a:xfrm>
            <a:off x="4470400" y="4109616"/>
            <a:ext cx="4410075" cy="1914525"/>
          </a:xfrm>
          <a:prstGeom prst="rect">
            <a:avLst/>
          </a:prstGeom>
          <a:noFill/>
        </p:spPr>
      </p:pic>
      <p:pic>
        <p:nvPicPr>
          <p:cNvPr id="5" name="Picture 5" descr="Dam Geometry"/>
          <p:cNvPicPr>
            <a:picLocks noChangeAspect="1" noChangeArrowheads="1"/>
          </p:cNvPicPr>
          <p:nvPr/>
        </p:nvPicPr>
        <p:blipFill>
          <a:blip r:embed="rId3" cstate="print"/>
          <a:srcRect/>
          <a:stretch>
            <a:fillRect/>
          </a:stretch>
        </p:blipFill>
        <p:spPr bwMode="auto">
          <a:xfrm>
            <a:off x="4470400" y="1810916"/>
            <a:ext cx="4419600" cy="2017713"/>
          </a:xfrm>
          <a:prstGeom prst="rect">
            <a:avLst/>
          </a:prstGeom>
          <a:noFill/>
        </p:spPr>
      </p:pic>
      <p:sp>
        <p:nvSpPr>
          <p:cNvPr id="6" name="Rectangle 6"/>
          <p:cNvSpPr>
            <a:spLocks noChangeArrowheads="1"/>
          </p:cNvSpPr>
          <p:nvPr/>
        </p:nvSpPr>
        <p:spPr bwMode="auto">
          <a:xfrm>
            <a:off x="738188" y="1956896"/>
            <a:ext cx="4597400" cy="3416320"/>
          </a:xfrm>
          <a:prstGeom prst="rect">
            <a:avLst/>
          </a:prstGeom>
          <a:noFill/>
          <a:ln w="9525">
            <a:noFill/>
            <a:miter lim="800000"/>
            <a:headEnd/>
            <a:tailEnd/>
          </a:ln>
          <a:effectLst/>
        </p:spPr>
        <p:txBody>
          <a:bodyPr>
            <a:spAutoFit/>
          </a:bodyPr>
          <a:lstStyle/>
          <a:p>
            <a:pPr marL="342900" indent="-342900"/>
            <a:r>
              <a:rPr lang="en-US" sz="1800" b="1" dirty="0">
                <a:solidFill>
                  <a:srgbClr val="FFFFFF"/>
                </a:solidFill>
                <a:latin typeface="Arial" charset="0"/>
              </a:rPr>
              <a:t>Crest Failure:</a:t>
            </a:r>
          </a:p>
          <a:p>
            <a:pPr marL="342900" indent="-342900">
              <a:buFontTx/>
              <a:buChar char="•"/>
            </a:pPr>
            <a:r>
              <a:rPr lang="en-US" sz="1800" dirty="0" smtClean="0">
                <a:solidFill>
                  <a:srgbClr val="FFFFFF"/>
                </a:solidFill>
                <a:latin typeface="Arial" charset="0"/>
              </a:rPr>
              <a:t>Erosion </a:t>
            </a:r>
            <a:r>
              <a:rPr lang="en-US" sz="1800" dirty="0">
                <a:solidFill>
                  <a:srgbClr val="FFFFFF"/>
                </a:solidFill>
                <a:latin typeface="Arial" charset="0"/>
              </a:rPr>
              <a:t>Based Failure</a:t>
            </a:r>
          </a:p>
          <a:p>
            <a:pPr marL="342900" indent="-342900">
              <a:buFontTx/>
              <a:buChar char="•"/>
            </a:pPr>
            <a:r>
              <a:rPr lang="en-US" sz="1800" dirty="0">
                <a:solidFill>
                  <a:srgbClr val="FFFFFF"/>
                </a:solidFill>
                <a:latin typeface="Arial" charset="0"/>
              </a:rPr>
              <a:t>Time Dependent Failure</a:t>
            </a:r>
          </a:p>
          <a:p>
            <a:pPr marL="342900" indent="-342900">
              <a:buFontTx/>
              <a:buChar char="•"/>
            </a:pPr>
            <a:r>
              <a:rPr lang="en-US" sz="1800" dirty="0">
                <a:solidFill>
                  <a:srgbClr val="FFFFFF"/>
                </a:solidFill>
                <a:latin typeface="Arial" charset="0"/>
              </a:rPr>
              <a:t>Collapse Shape Specified</a:t>
            </a:r>
          </a:p>
          <a:p>
            <a:pPr marL="342900" indent="-342900">
              <a:buFontTx/>
              <a:buChar char="•"/>
            </a:pPr>
            <a:r>
              <a:rPr lang="en-US" sz="1800" dirty="0">
                <a:solidFill>
                  <a:srgbClr val="FFFFFF"/>
                </a:solidFill>
                <a:latin typeface="Arial" charset="0"/>
              </a:rPr>
              <a:t>Trapezoidal Breach Shape</a:t>
            </a:r>
          </a:p>
          <a:p>
            <a:pPr marL="342900" indent="-342900">
              <a:buFontTx/>
              <a:buChar char="•"/>
            </a:pPr>
            <a:endParaRPr lang="en-US" sz="1800" dirty="0">
              <a:solidFill>
                <a:srgbClr val="FFFFFF"/>
              </a:solidFill>
              <a:latin typeface="Arial" charset="0"/>
            </a:endParaRPr>
          </a:p>
          <a:p>
            <a:pPr marL="342900" indent="-342900"/>
            <a:r>
              <a:rPr lang="en-US" sz="1800" b="1" dirty="0">
                <a:solidFill>
                  <a:srgbClr val="FFFFFF"/>
                </a:solidFill>
                <a:latin typeface="Arial" charset="0"/>
              </a:rPr>
              <a:t>Piping Failure:</a:t>
            </a:r>
          </a:p>
          <a:p>
            <a:pPr marL="342900" indent="-342900">
              <a:buFontTx/>
              <a:buChar char="•"/>
            </a:pPr>
            <a:r>
              <a:rPr lang="en-US" sz="1800" dirty="0" smtClean="0">
                <a:solidFill>
                  <a:srgbClr val="FFFFFF"/>
                </a:solidFill>
                <a:latin typeface="Arial" charset="0"/>
              </a:rPr>
              <a:t>Erosion </a:t>
            </a:r>
            <a:r>
              <a:rPr lang="en-US" sz="1800" dirty="0">
                <a:solidFill>
                  <a:srgbClr val="FFFFFF"/>
                </a:solidFill>
                <a:latin typeface="Arial" charset="0"/>
              </a:rPr>
              <a:t>Based Failure</a:t>
            </a:r>
          </a:p>
          <a:p>
            <a:pPr marL="342900" indent="-342900">
              <a:buFontTx/>
              <a:buChar char="•"/>
            </a:pPr>
            <a:r>
              <a:rPr lang="en-US" sz="1800" dirty="0">
                <a:solidFill>
                  <a:srgbClr val="FFFFFF"/>
                </a:solidFill>
                <a:latin typeface="Arial" charset="0"/>
              </a:rPr>
              <a:t>Time Dependent Failure</a:t>
            </a:r>
          </a:p>
          <a:p>
            <a:pPr marL="342900" indent="-342900">
              <a:buFontTx/>
              <a:buChar char="•"/>
            </a:pPr>
            <a:r>
              <a:rPr lang="en-US" sz="1800" dirty="0">
                <a:solidFill>
                  <a:srgbClr val="FFFFFF"/>
                </a:solidFill>
                <a:latin typeface="Arial" charset="0"/>
              </a:rPr>
              <a:t>Pipe is Horizontal</a:t>
            </a:r>
          </a:p>
          <a:p>
            <a:pPr marL="342900" indent="-342900">
              <a:buFontTx/>
              <a:buChar char="•"/>
            </a:pPr>
            <a:r>
              <a:rPr lang="en-US" sz="1800" dirty="0">
                <a:solidFill>
                  <a:srgbClr val="FFFFFF"/>
                </a:solidFill>
                <a:latin typeface="Arial" charset="0"/>
              </a:rPr>
              <a:t>Orifice Flow</a:t>
            </a:r>
          </a:p>
          <a:p>
            <a:pPr marL="342900" indent="-342900">
              <a:buFontTx/>
              <a:buChar char="•"/>
            </a:pPr>
            <a:endParaRPr lang="en-US" sz="1800" dirty="0">
              <a:solidFill>
                <a:srgbClr val="FFFFFF"/>
              </a:solidFill>
              <a:latin typeface="Arial" charset="0"/>
            </a:endParaRPr>
          </a:p>
        </p:txBody>
      </p:sp>
      <p:sp>
        <p:nvSpPr>
          <p:cNvPr id="7" name="Text Box 7"/>
          <p:cNvSpPr txBox="1">
            <a:spLocks noChangeArrowheads="1"/>
          </p:cNvSpPr>
          <p:nvPr/>
        </p:nvSpPr>
        <p:spPr bwMode="auto">
          <a:xfrm>
            <a:off x="467544" y="5373216"/>
            <a:ext cx="3922713" cy="641350"/>
          </a:xfrm>
          <a:prstGeom prst="rect">
            <a:avLst/>
          </a:prstGeom>
          <a:noFill/>
          <a:ln w="9525">
            <a:noFill/>
            <a:miter lim="800000"/>
            <a:headEnd/>
            <a:tailEnd/>
          </a:ln>
          <a:effectLst/>
        </p:spPr>
        <p:txBody>
          <a:bodyPr>
            <a:spAutoFit/>
          </a:bodyPr>
          <a:lstStyle/>
          <a:p>
            <a:r>
              <a:rPr lang="en-GB" sz="1800" dirty="0" smtClean="0">
                <a:solidFill>
                  <a:schemeClr val="accent1"/>
                </a:solidFill>
                <a:latin typeface="Arial"/>
              </a:rPr>
              <a:t>Composite Structure with</a:t>
            </a:r>
          </a:p>
          <a:p>
            <a:r>
              <a:rPr lang="en-GB" sz="1800" dirty="0" smtClean="0">
                <a:solidFill>
                  <a:schemeClr val="accent1"/>
                </a:solidFill>
                <a:latin typeface="Arial"/>
              </a:rPr>
              <a:t>Crest and Breach Flow</a:t>
            </a:r>
            <a:endParaRPr lang="en-GB" sz="1800" dirty="0">
              <a:solidFill>
                <a:schemeClr val="accent1"/>
              </a:solidFill>
              <a:latin typeface="Arial"/>
            </a:endParaRPr>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Defined in the Network </a:t>
            </a:r>
            <a:r>
              <a:rPr lang="en-US" dirty="0" smtClean="0">
                <a:solidFill>
                  <a:srgbClr val="FFFFFF"/>
                </a:solidFill>
              </a:rPr>
              <a:t>File</a:t>
            </a:r>
          </a:p>
          <a:p>
            <a:pPr marL="0" indent="0">
              <a:buNone/>
            </a:pPr>
            <a:r>
              <a:rPr lang="en-GB" sz="1800" b="1" dirty="0">
                <a:solidFill>
                  <a:srgbClr val="FFFFFF"/>
                </a:solidFill>
                <a:effectLst>
                  <a:outerShdw blurRad="38100" dist="38100" dir="2700000" algn="tl">
                    <a:srgbClr val="000000">
                      <a:alpha val="43137"/>
                    </a:srgbClr>
                  </a:outerShdw>
                </a:effectLst>
              </a:rPr>
              <a:t>How? </a:t>
            </a:r>
            <a:r>
              <a:rPr lang="en-GB" sz="1800" dirty="0">
                <a:solidFill>
                  <a:srgbClr val="FFFFFF"/>
                </a:solidFill>
              </a:rPr>
              <a:t>Network File -&gt; View -&gt; Tabular View -&gt; Structures Page       </a:t>
            </a:r>
            <a:endParaRPr lang="en-GB" sz="1800"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8" name="Rectangle 7"/>
          <p:cNvSpPr>
            <a:spLocks noChangeArrowheads="1"/>
          </p:cNvSpPr>
          <p:nvPr/>
        </p:nvSpPr>
        <p:spPr bwMode="auto">
          <a:xfrm>
            <a:off x="546348" y="2276872"/>
            <a:ext cx="4457700" cy="3387725"/>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Two Breach Calculation Methods:</a:t>
            </a:r>
          </a:p>
          <a:p>
            <a:endParaRPr lang="en-US" sz="1800" dirty="0">
              <a:solidFill>
                <a:srgbClr val="FFFFFF"/>
              </a:solidFill>
              <a:latin typeface="Arial" charset="0"/>
            </a:endParaRPr>
          </a:p>
          <a:p>
            <a:pPr>
              <a:buFontTx/>
              <a:buChar char="•"/>
            </a:pPr>
            <a:r>
              <a:rPr lang="en-US" sz="1800" b="1" dirty="0">
                <a:solidFill>
                  <a:srgbClr val="FFFFFF"/>
                </a:solidFill>
                <a:latin typeface="Arial" charset="0"/>
              </a:rPr>
              <a:t>   NWS DAMBRK Equation</a:t>
            </a:r>
          </a:p>
          <a:p>
            <a:endParaRPr lang="en-US" sz="1800" b="1" dirty="0">
              <a:solidFill>
                <a:srgbClr val="FFFFFF"/>
              </a:solidFill>
              <a:latin typeface="Arial" charset="0"/>
            </a:endParaRPr>
          </a:p>
          <a:p>
            <a:r>
              <a:rPr lang="en-US" sz="1800" b="1" dirty="0">
                <a:solidFill>
                  <a:srgbClr val="FFFFFF"/>
                </a:solidFill>
                <a:latin typeface="Arial" charset="0"/>
              </a:rPr>
              <a:t>    </a:t>
            </a:r>
            <a:r>
              <a:rPr lang="en-US" sz="1800" dirty="0">
                <a:solidFill>
                  <a:srgbClr val="FFFFFF"/>
                </a:solidFill>
                <a:latin typeface="Arial" charset="0"/>
              </a:rPr>
              <a:t>- Breach Failure Mode</a:t>
            </a:r>
            <a:br>
              <a:rPr lang="en-US" sz="1800" dirty="0">
                <a:solidFill>
                  <a:srgbClr val="FFFFFF"/>
                </a:solidFill>
                <a:latin typeface="Arial" charset="0"/>
              </a:rPr>
            </a:br>
            <a:r>
              <a:rPr lang="en-US" sz="1800" dirty="0">
                <a:solidFill>
                  <a:srgbClr val="FFFFFF"/>
                </a:solidFill>
                <a:latin typeface="Arial" charset="0"/>
              </a:rPr>
              <a:t>    - Piping Failure Mode</a:t>
            </a:r>
          </a:p>
          <a:p>
            <a:endParaRPr lang="en-US" sz="1800" dirty="0">
              <a:solidFill>
                <a:srgbClr val="FFFFFF"/>
              </a:solidFill>
              <a:latin typeface="Arial" charset="0"/>
            </a:endParaRPr>
          </a:p>
          <a:p>
            <a:pPr>
              <a:buFontTx/>
              <a:buChar char="•"/>
            </a:pPr>
            <a:r>
              <a:rPr lang="en-US" sz="1800" b="1" dirty="0">
                <a:solidFill>
                  <a:srgbClr val="FFFFFF"/>
                </a:solidFill>
                <a:latin typeface="Arial" charset="0"/>
              </a:rPr>
              <a:t>   </a:t>
            </a:r>
            <a:r>
              <a:rPr lang="en-US" sz="1800" b="1" dirty="0" smtClean="0">
                <a:solidFill>
                  <a:srgbClr val="FFFFFF"/>
                </a:solidFill>
                <a:latin typeface="Arial" charset="0"/>
              </a:rPr>
              <a:t>MIKE 11 </a:t>
            </a:r>
            <a:r>
              <a:rPr lang="en-US" sz="1800" b="1" dirty="0">
                <a:solidFill>
                  <a:srgbClr val="FFFFFF"/>
                </a:solidFill>
                <a:latin typeface="Arial" charset="0"/>
              </a:rPr>
              <a:t>Energy Equation</a:t>
            </a:r>
            <a:br>
              <a:rPr lang="en-US" sz="1800" b="1" dirty="0">
                <a:solidFill>
                  <a:srgbClr val="FFFFFF"/>
                </a:solidFill>
                <a:latin typeface="Arial" charset="0"/>
              </a:rPr>
            </a:br>
            <a:endParaRPr lang="en-US" sz="1800" b="1" dirty="0">
              <a:solidFill>
                <a:srgbClr val="FFFFFF"/>
              </a:solidFill>
              <a:latin typeface="Arial" charset="0"/>
            </a:endParaRPr>
          </a:p>
          <a:p>
            <a:r>
              <a:rPr lang="en-US" sz="1800" dirty="0">
                <a:solidFill>
                  <a:srgbClr val="FFFFFF"/>
                </a:solidFill>
                <a:latin typeface="Arial" charset="0"/>
              </a:rPr>
              <a:t>    - Time Dependent Failure Mode</a:t>
            </a:r>
            <a:br>
              <a:rPr lang="en-US" sz="1800" dirty="0">
                <a:solidFill>
                  <a:srgbClr val="FFFFFF"/>
                </a:solidFill>
                <a:latin typeface="Arial" charset="0"/>
              </a:rPr>
            </a:br>
            <a:r>
              <a:rPr lang="en-US" sz="1800" dirty="0">
                <a:solidFill>
                  <a:srgbClr val="FFFFFF"/>
                </a:solidFill>
                <a:latin typeface="Arial" charset="0"/>
              </a:rPr>
              <a:t>    - Erosion Based Mode</a:t>
            </a:r>
          </a:p>
          <a:p>
            <a:endParaRPr lang="en-GB" sz="1800" dirty="0">
              <a:solidFill>
                <a:srgbClr val="FFFFFF"/>
              </a:solidFill>
              <a:latin typeface="Arial" charset="0"/>
            </a:endParaRPr>
          </a:p>
        </p:txBody>
      </p:sp>
      <p:grpSp>
        <p:nvGrpSpPr>
          <p:cNvPr id="9" name="Group 8"/>
          <p:cNvGrpSpPr>
            <a:grpSpLocks/>
          </p:cNvGrpSpPr>
          <p:nvPr/>
        </p:nvGrpSpPr>
        <p:grpSpPr bwMode="auto">
          <a:xfrm>
            <a:off x="4788024" y="2420888"/>
            <a:ext cx="3549650" cy="3460750"/>
            <a:chOff x="312" y="1803"/>
            <a:chExt cx="2236" cy="2180"/>
          </a:xfrm>
        </p:grpSpPr>
        <p:pic>
          <p:nvPicPr>
            <p:cNvPr id="10" name="Picture 9"/>
            <p:cNvPicPr>
              <a:picLocks noChangeAspect="1" noChangeArrowheads="1"/>
            </p:cNvPicPr>
            <p:nvPr/>
          </p:nvPicPr>
          <p:blipFill>
            <a:blip r:embed="rId2" cstate="print"/>
            <a:srcRect l="739" t="10828" r="78334" b="62016"/>
            <a:stretch>
              <a:fillRect/>
            </a:stretch>
          </p:blipFill>
          <p:spPr bwMode="auto">
            <a:xfrm>
              <a:off x="312" y="1803"/>
              <a:ext cx="2236" cy="2180"/>
            </a:xfrm>
            <a:prstGeom prst="rect">
              <a:avLst/>
            </a:prstGeom>
            <a:noFill/>
            <a:ln w="9525">
              <a:noFill/>
              <a:miter lim="800000"/>
              <a:headEnd/>
              <a:tailEnd/>
            </a:ln>
            <a:effectLst/>
          </p:spPr>
        </p:pic>
        <p:sp>
          <p:nvSpPr>
            <p:cNvPr id="11" name="Rectangle 10"/>
            <p:cNvSpPr>
              <a:spLocks noChangeArrowheads="1"/>
            </p:cNvSpPr>
            <p:nvPr/>
          </p:nvSpPr>
          <p:spPr bwMode="auto">
            <a:xfrm>
              <a:off x="880" y="3328"/>
              <a:ext cx="952" cy="152"/>
            </a:xfrm>
            <a:prstGeom prst="rect">
              <a:avLst/>
            </a:prstGeom>
            <a:solidFill>
              <a:srgbClr val="FF0000">
                <a:alpha val="39999"/>
              </a:srgbClr>
            </a:solidFill>
            <a:ln w="9525">
              <a:noFill/>
              <a:miter lim="800000"/>
              <a:headEnd/>
              <a:tailEnd/>
            </a:ln>
            <a:effectLst/>
          </p:spPr>
          <p:txBody>
            <a:bodyPr wrap="none" anchor="ctr"/>
            <a:lstStyle/>
            <a:p>
              <a:endParaRPr lang="da-DK"/>
            </a:p>
          </p:txBody>
        </p:sp>
      </p:grpSp>
      <p:sp>
        <p:nvSpPr>
          <p:cNvPr id="12" name="Footer Placeholder 1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Dambreak</a:t>
            </a:r>
            <a:r>
              <a:rPr lang="en-US" dirty="0">
                <a:solidFill>
                  <a:srgbClr val="FFFFFF"/>
                </a:solidFill>
              </a:rPr>
              <a:t> Structures Page (Overview)</a:t>
            </a:r>
          </a:p>
          <a:p>
            <a:pPr marL="0" indent="0">
              <a:buNone/>
            </a:pPr>
            <a:endParaRPr lang="en-GB" dirty="0"/>
          </a:p>
        </p:txBody>
      </p:sp>
      <p:pic>
        <p:nvPicPr>
          <p:cNvPr id="4" name="Picture 4"/>
          <p:cNvPicPr>
            <a:picLocks noChangeAspect="1" noChangeArrowheads="1"/>
          </p:cNvPicPr>
          <p:nvPr/>
        </p:nvPicPr>
        <p:blipFill>
          <a:blip r:embed="rId2" cstate="print"/>
          <a:srcRect l="22887" t="10828" r="14766" b="15750"/>
          <a:stretch>
            <a:fillRect/>
          </a:stretch>
        </p:blipFill>
        <p:spPr bwMode="auto">
          <a:xfrm>
            <a:off x="1878459" y="1772816"/>
            <a:ext cx="5205412" cy="4595812"/>
          </a:xfrm>
          <a:prstGeom prst="rect">
            <a:avLst/>
          </a:prstGeom>
          <a:noFill/>
          <a:ln w="9525">
            <a:noFill/>
            <a:miter lim="800000"/>
            <a:headEnd/>
            <a:tailEnd/>
          </a:ln>
          <a:effectLst/>
        </p:spPr>
      </p:pic>
      <p:sp>
        <p:nvSpPr>
          <p:cNvPr id="5" name="Text Box 5"/>
          <p:cNvSpPr txBox="1">
            <a:spLocks noChangeArrowheads="1"/>
          </p:cNvSpPr>
          <p:nvPr/>
        </p:nvSpPr>
        <p:spPr bwMode="auto">
          <a:xfrm>
            <a:off x="275084" y="4747791"/>
            <a:ext cx="1751012" cy="1739900"/>
          </a:xfrm>
          <a:prstGeom prst="rect">
            <a:avLst/>
          </a:prstGeom>
          <a:noFill/>
          <a:ln w="9525">
            <a:noFill/>
            <a:miter lim="800000"/>
            <a:headEnd/>
            <a:tailEnd/>
          </a:ln>
          <a:effectLst/>
        </p:spPr>
        <p:txBody>
          <a:bodyPr>
            <a:spAutoFit/>
          </a:bodyPr>
          <a:lstStyle/>
          <a:p>
            <a:r>
              <a:rPr lang="en-GB" sz="1800" dirty="0" smtClean="0">
                <a:solidFill>
                  <a:schemeClr val="accent1"/>
                </a:solidFill>
                <a:latin typeface="Arial"/>
              </a:rPr>
              <a:t>Different</a:t>
            </a:r>
          </a:p>
          <a:p>
            <a:r>
              <a:rPr lang="en-GB" sz="1800" dirty="0" smtClean="0">
                <a:solidFill>
                  <a:schemeClr val="accent1"/>
                </a:solidFill>
                <a:latin typeface="Arial"/>
              </a:rPr>
              <a:t>selections</a:t>
            </a:r>
          </a:p>
          <a:p>
            <a:r>
              <a:rPr lang="en-GB" sz="1800" dirty="0" smtClean="0">
                <a:solidFill>
                  <a:schemeClr val="accent1"/>
                </a:solidFill>
                <a:latin typeface="Arial"/>
              </a:rPr>
              <a:t>activate</a:t>
            </a:r>
          </a:p>
          <a:p>
            <a:r>
              <a:rPr lang="en-GB" sz="1800" dirty="0" smtClean="0">
                <a:solidFill>
                  <a:schemeClr val="accent1"/>
                </a:solidFill>
                <a:latin typeface="Arial"/>
              </a:rPr>
              <a:t>different</a:t>
            </a:r>
          </a:p>
          <a:p>
            <a:r>
              <a:rPr lang="en-GB" sz="1800" dirty="0" smtClean="0">
                <a:solidFill>
                  <a:schemeClr val="accent1"/>
                </a:solidFill>
                <a:latin typeface="Arial"/>
              </a:rPr>
              <a:t>menus in the</a:t>
            </a:r>
          </a:p>
          <a:p>
            <a:r>
              <a:rPr lang="en-GB" sz="1800" dirty="0" smtClean="0">
                <a:solidFill>
                  <a:schemeClr val="accent1"/>
                </a:solidFill>
                <a:latin typeface="Arial"/>
              </a:rPr>
              <a:t>Interface</a:t>
            </a:r>
            <a:endParaRPr lang="en-GB" sz="1800" dirty="0">
              <a:solidFill>
                <a:schemeClr val="accent1"/>
              </a:solidFill>
              <a:latin typeface="Arial"/>
            </a:endParaRPr>
          </a:p>
        </p:txBody>
      </p:sp>
      <p:sp>
        <p:nvSpPr>
          <p:cNvPr id="6" name="Rectangle 6"/>
          <p:cNvSpPr>
            <a:spLocks noChangeArrowheads="1"/>
          </p:cNvSpPr>
          <p:nvPr/>
        </p:nvSpPr>
        <p:spPr bwMode="auto">
          <a:xfrm>
            <a:off x="3664396" y="3961978"/>
            <a:ext cx="3390900" cy="647700"/>
          </a:xfrm>
          <a:prstGeom prst="rect">
            <a:avLst/>
          </a:prstGeom>
          <a:noFill/>
          <a:ln w="28575">
            <a:solidFill>
              <a:schemeClr val="accent2"/>
            </a:solidFill>
            <a:miter lim="800000"/>
            <a:headEnd/>
            <a:tailEnd/>
          </a:ln>
          <a:effectLst/>
        </p:spPr>
        <p:txBody>
          <a:bodyPr wrap="none" anchor="ctr"/>
          <a:lstStyle/>
          <a:p>
            <a:endParaRPr lang="da-DK"/>
          </a:p>
        </p:txBody>
      </p:sp>
      <p:sp>
        <p:nvSpPr>
          <p:cNvPr id="7" name="Rectangle 7"/>
          <p:cNvSpPr>
            <a:spLocks noChangeArrowheads="1"/>
          </p:cNvSpPr>
          <p:nvPr/>
        </p:nvSpPr>
        <p:spPr bwMode="auto">
          <a:xfrm>
            <a:off x="7156896" y="5089103"/>
            <a:ext cx="1879600" cy="1323439"/>
          </a:xfrm>
          <a:prstGeom prst="rect">
            <a:avLst/>
          </a:prstGeom>
          <a:noFill/>
          <a:ln w="12700">
            <a:noFill/>
            <a:miter lim="800000"/>
            <a:headEnd type="none" w="sm" len="sm"/>
            <a:tailEnd type="none" w="sm" len="sm"/>
          </a:ln>
          <a:effectLst/>
        </p:spPr>
        <p:txBody>
          <a:bodyPr>
            <a:spAutoFit/>
          </a:bodyPr>
          <a:lstStyle/>
          <a:p>
            <a:pPr defTabSz="762000" eaLnBrk="0" hangingPunct="0"/>
            <a:r>
              <a:rPr lang="en-US" sz="1600" dirty="0">
                <a:solidFill>
                  <a:srgbClr val="FFFFFF"/>
                </a:solidFill>
                <a:latin typeface="Arial" charset="0"/>
              </a:rPr>
              <a:t>Used to Speed up the Simulation after the Initial Breach (Time in Hours)</a:t>
            </a:r>
          </a:p>
        </p:txBody>
      </p:sp>
      <p:sp>
        <p:nvSpPr>
          <p:cNvPr id="8" name="Freeform 8"/>
          <p:cNvSpPr>
            <a:spLocks/>
          </p:cNvSpPr>
          <p:nvPr/>
        </p:nvSpPr>
        <p:spPr bwMode="auto">
          <a:xfrm>
            <a:off x="7055296" y="4279478"/>
            <a:ext cx="698500" cy="812800"/>
          </a:xfrm>
          <a:custGeom>
            <a:avLst/>
            <a:gdLst/>
            <a:ahLst/>
            <a:cxnLst>
              <a:cxn ang="0">
                <a:pos x="0" y="0"/>
              </a:cxn>
              <a:cxn ang="0">
                <a:pos x="440" y="0"/>
              </a:cxn>
              <a:cxn ang="0">
                <a:pos x="440" y="616"/>
              </a:cxn>
            </a:cxnLst>
            <a:rect l="0" t="0" r="r" b="b"/>
            <a:pathLst>
              <a:path w="440" h="616">
                <a:moveTo>
                  <a:pt x="0" y="0"/>
                </a:moveTo>
                <a:lnTo>
                  <a:pt x="440" y="0"/>
                </a:lnTo>
                <a:lnTo>
                  <a:pt x="440" y="616"/>
                </a:lnTo>
              </a:path>
            </a:pathLst>
          </a:custGeom>
          <a:noFill/>
          <a:ln w="28575">
            <a:solidFill>
              <a:schemeClr val="accent2"/>
            </a:solidFill>
            <a:round/>
            <a:headEnd type="none" w="med" len="med"/>
            <a:tailEnd type="triangle" w="med" len="med"/>
          </a:ln>
          <a:effectLst/>
        </p:spPr>
        <p:txBody>
          <a:bodyPr/>
          <a:lstStyle/>
          <a:p>
            <a:endParaRPr lang="da-DK"/>
          </a:p>
        </p:txBody>
      </p:sp>
      <p:sp>
        <p:nvSpPr>
          <p:cNvPr id="9" name="Rectangle 9"/>
          <p:cNvSpPr>
            <a:spLocks noChangeArrowheads="1"/>
          </p:cNvSpPr>
          <p:nvPr/>
        </p:nvSpPr>
        <p:spPr bwMode="auto">
          <a:xfrm>
            <a:off x="1886396" y="1777578"/>
            <a:ext cx="1727200" cy="863600"/>
          </a:xfrm>
          <a:prstGeom prst="rect">
            <a:avLst/>
          </a:prstGeom>
          <a:noFill/>
          <a:ln w="28575">
            <a:solidFill>
              <a:schemeClr val="accent2"/>
            </a:solidFill>
            <a:miter lim="800000"/>
            <a:headEnd/>
            <a:tailEnd/>
          </a:ln>
          <a:effectLst/>
        </p:spPr>
        <p:txBody>
          <a:bodyPr wrap="none" anchor="ctr"/>
          <a:lstStyle/>
          <a:p>
            <a:endParaRPr lang="da-DK"/>
          </a:p>
        </p:txBody>
      </p:sp>
      <p:sp>
        <p:nvSpPr>
          <p:cNvPr id="10" name="Rectangle 10"/>
          <p:cNvSpPr>
            <a:spLocks noChangeArrowheads="1"/>
          </p:cNvSpPr>
          <p:nvPr/>
        </p:nvSpPr>
        <p:spPr bwMode="auto">
          <a:xfrm>
            <a:off x="1886396" y="2691978"/>
            <a:ext cx="1727200" cy="596900"/>
          </a:xfrm>
          <a:prstGeom prst="rect">
            <a:avLst/>
          </a:prstGeom>
          <a:noFill/>
          <a:ln w="28575">
            <a:solidFill>
              <a:schemeClr val="accent2"/>
            </a:solidFill>
            <a:miter lim="800000"/>
            <a:headEnd/>
            <a:tailEnd/>
          </a:ln>
          <a:effectLst/>
        </p:spPr>
        <p:txBody>
          <a:bodyPr wrap="none" anchor="ctr"/>
          <a:lstStyle/>
          <a:p>
            <a:endParaRPr lang="da-DK"/>
          </a:p>
        </p:txBody>
      </p:sp>
      <p:sp>
        <p:nvSpPr>
          <p:cNvPr id="11" name="Freeform 11"/>
          <p:cNvSpPr>
            <a:spLocks/>
          </p:cNvSpPr>
          <p:nvPr/>
        </p:nvSpPr>
        <p:spPr bwMode="auto">
          <a:xfrm>
            <a:off x="997396" y="2222078"/>
            <a:ext cx="876300" cy="292100"/>
          </a:xfrm>
          <a:custGeom>
            <a:avLst/>
            <a:gdLst/>
            <a:ahLst/>
            <a:cxnLst>
              <a:cxn ang="0">
                <a:pos x="552" y="0"/>
              </a:cxn>
              <a:cxn ang="0">
                <a:pos x="0" y="0"/>
              </a:cxn>
              <a:cxn ang="0">
                <a:pos x="0" y="184"/>
              </a:cxn>
            </a:cxnLst>
            <a:rect l="0" t="0" r="r" b="b"/>
            <a:pathLst>
              <a:path w="552" h="184">
                <a:moveTo>
                  <a:pt x="552" y="0"/>
                </a:moveTo>
                <a:lnTo>
                  <a:pt x="0" y="0"/>
                </a:lnTo>
                <a:lnTo>
                  <a:pt x="0" y="184"/>
                </a:lnTo>
              </a:path>
            </a:pathLst>
          </a:custGeom>
          <a:noFill/>
          <a:ln w="28575">
            <a:solidFill>
              <a:schemeClr val="accent2"/>
            </a:solidFill>
            <a:round/>
            <a:headEnd type="none" w="med" len="med"/>
            <a:tailEnd type="triangle" w="med" len="med"/>
          </a:ln>
          <a:effectLst/>
        </p:spPr>
        <p:txBody>
          <a:bodyPr/>
          <a:lstStyle/>
          <a:p>
            <a:endParaRPr lang="da-DK"/>
          </a:p>
        </p:txBody>
      </p:sp>
      <p:sp>
        <p:nvSpPr>
          <p:cNvPr id="12" name="Rectangle 12"/>
          <p:cNvSpPr>
            <a:spLocks noChangeArrowheads="1"/>
          </p:cNvSpPr>
          <p:nvPr/>
        </p:nvSpPr>
        <p:spPr bwMode="auto">
          <a:xfrm>
            <a:off x="179512" y="2485603"/>
            <a:ext cx="1625600" cy="338554"/>
          </a:xfrm>
          <a:prstGeom prst="rect">
            <a:avLst/>
          </a:prstGeom>
          <a:noFill/>
          <a:ln w="12700">
            <a:noFill/>
            <a:miter lim="800000"/>
            <a:headEnd type="none" w="sm" len="sm"/>
            <a:tailEnd type="none" w="sm" len="sm"/>
          </a:ln>
          <a:effectLst/>
        </p:spPr>
        <p:txBody>
          <a:bodyPr wrap="square">
            <a:spAutoFit/>
          </a:bodyPr>
          <a:lstStyle/>
          <a:p>
            <a:pPr defTabSz="762000" eaLnBrk="0" hangingPunct="0"/>
            <a:r>
              <a:rPr lang="en-US" sz="1600" dirty="0">
                <a:solidFill>
                  <a:srgbClr val="FFFFFF"/>
                </a:solidFill>
                <a:latin typeface="Arial" charset="0"/>
              </a:rPr>
              <a:t>Define </a:t>
            </a:r>
            <a:r>
              <a:rPr lang="en-US" sz="1600" dirty="0" smtClean="0">
                <a:solidFill>
                  <a:srgbClr val="FFFFFF"/>
                </a:solidFill>
                <a:latin typeface="Arial" charset="0"/>
              </a:rPr>
              <a:t>Location</a:t>
            </a:r>
            <a:endParaRPr lang="en-US" sz="1600" dirty="0">
              <a:solidFill>
                <a:srgbClr val="FFFFFF"/>
              </a:solidFill>
              <a:latin typeface="Arial" charset="0"/>
            </a:endParaRPr>
          </a:p>
        </p:txBody>
      </p:sp>
      <p:sp>
        <p:nvSpPr>
          <p:cNvPr id="13" name="Freeform 13"/>
          <p:cNvSpPr>
            <a:spLocks/>
          </p:cNvSpPr>
          <p:nvPr/>
        </p:nvSpPr>
        <p:spPr bwMode="auto">
          <a:xfrm>
            <a:off x="730696" y="2996778"/>
            <a:ext cx="1130300" cy="292100"/>
          </a:xfrm>
          <a:custGeom>
            <a:avLst/>
            <a:gdLst/>
            <a:ahLst/>
            <a:cxnLst>
              <a:cxn ang="0">
                <a:pos x="552" y="0"/>
              </a:cxn>
              <a:cxn ang="0">
                <a:pos x="0" y="0"/>
              </a:cxn>
              <a:cxn ang="0">
                <a:pos x="0" y="184"/>
              </a:cxn>
            </a:cxnLst>
            <a:rect l="0" t="0" r="r" b="b"/>
            <a:pathLst>
              <a:path w="552" h="184">
                <a:moveTo>
                  <a:pt x="552" y="0"/>
                </a:moveTo>
                <a:lnTo>
                  <a:pt x="0" y="0"/>
                </a:lnTo>
                <a:lnTo>
                  <a:pt x="0" y="184"/>
                </a:lnTo>
              </a:path>
            </a:pathLst>
          </a:custGeom>
          <a:noFill/>
          <a:ln w="28575">
            <a:solidFill>
              <a:schemeClr val="accent2"/>
            </a:solidFill>
            <a:round/>
            <a:headEnd type="none" w="med" len="med"/>
            <a:tailEnd type="triangle" w="med" len="med"/>
          </a:ln>
          <a:effectLst/>
        </p:spPr>
        <p:txBody>
          <a:bodyPr/>
          <a:lstStyle/>
          <a:p>
            <a:endParaRPr lang="da-DK"/>
          </a:p>
        </p:txBody>
      </p:sp>
      <p:sp>
        <p:nvSpPr>
          <p:cNvPr id="14" name="Rectangle 14"/>
          <p:cNvSpPr>
            <a:spLocks noChangeArrowheads="1"/>
          </p:cNvSpPr>
          <p:nvPr/>
        </p:nvSpPr>
        <p:spPr bwMode="auto">
          <a:xfrm>
            <a:off x="197296" y="3260303"/>
            <a:ext cx="1562100" cy="1077218"/>
          </a:xfrm>
          <a:prstGeom prst="rect">
            <a:avLst/>
          </a:prstGeom>
          <a:noFill/>
          <a:ln w="12700">
            <a:noFill/>
            <a:miter lim="800000"/>
            <a:headEnd type="none" w="sm" len="sm"/>
            <a:tailEnd type="none" w="sm" len="sm"/>
          </a:ln>
          <a:effectLst/>
        </p:spPr>
        <p:txBody>
          <a:bodyPr>
            <a:spAutoFit/>
          </a:bodyPr>
          <a:lstStyle/>
          <a:p>
            <a:pPr defTabSz="762000" eaLnBrk="0" hangingPunct="0"/>
            <a:r>
              <a:rPr lang="en-US" sz="1600" dirty="0">
                <a:solidFill>
                  <a:srgbClr val="FFFFFF"/>
                </a:solidFill>
                <a:latin typeface="Arial" charset="0"/>
              </a:rPr>
              <a:t>Initial Dam Crest Geometry Prior to Breach</a:t>
            </a:r>
          </a:p>
        </p:txBody>
      </p:sp>
      <p:sp>
        <p:nvSpPr>
          <p:cNvPr id="15" name="Footer Placeholder 1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NWS DAMBRK Equation</a:t>
            </a:r>
          </a:p>
          <a:p>
            <a:pPr marL="0" indent="0">
              <a:buNone/>
            </a:pPr>
            <a:endParaRPr lang="en-GB" dirty="0"/>
          </a:p>
        </p:txBody>
      </p:sp>
      <p:pic>
        <p:nvPicPr>
          <p:cNvPr id="4" name="Picture 4"/>
          <p:cNvPicPr>
            <a:picLocks noChangeAspect="1" noChangeArrowheads="1"/>
          </p:cNvPicPr>
          <p:nvPr/>
        </p:nvPicPr>
        <p:blipFill>
          <a:blip r:embed="rId2" cstate="print"/>
          <a:srcRect/>
          <a:stretch>
            <a:fillRect/>
          </a:stretch>
        </p:blipFill>
        <p:spPr bwMode="auto">
          <a:xfrm>
            <a:off x="3609777" y="3953594"/>
            <a:ext cx="5232400" cy="2571750"/>
          </a:xfrm>
          <a:prstGeom prst="rect">
            <a:avLst/>
          </a:prstGeom>
          <a:noFill/>
          <a:ln w="9525">
            <a:noFill/>
            <a:miter lim="800000"/>
            <a:headEnd/>
            <a:tailEnd/>
          </a:ln>
          <a:effectLst/>
        </p:spPr>
      </p:pic>
      <p:sp>
        <p:nvSpPr>
          <p:cNvPr id="5" name="Rectangle 5"/>
          <p:cNvSpPr>
            <a:spLocks noChangeArrowheads="1"/>
          </p:cNvSpPr>
          <p:nvPr/>
        </p:nvSpPr>
        <p:spPr bwMode="auto">
          <a:xfrm>
            <a:off x="539552" y="1905719"/>
            <a:ext cx="4597400" cy="4486275"/>
          </a:xfrm>
          <a:prstGeom prst="rect">
            <a:avLst/>
          </a:prstGeom>
          <a:noFill/>
          <a:ln w="9525">
            <a:noFill/>
            <a:miter lim="800000"/>
            <a:headEnd/>
            <a:tailEnd/>
          </a:ln>
          <a:effectLst/>
        </p:spPr>
        <p:txBody>
          <a:bodyPr>
            <a:spAutoFit/>
          </a:bodyPr>
          <a:lstStyle/>
          <a:p>
            <a:pPr marL="342900" indent="-342900"/>
            <a:r>
              <a:rPr lang="en-US" sz="1800" b="1" dirty="0">
                <a:solidFill>
                  <a:srgbClr val="FFFFFF"/>
                </a:solidFill>
                <a:latin typeface="Arial" charset="0"/>
              </a:rPr>
              <a:t>National Weather Service Method:</a:t>
            </a:r>
          </a:p>
          <a:p>
            <a:pPr marL="342900" indent="-342900"/>
            <a:endParaRPr lang="en-US" sz="1800" b="1" dirty="0">
              <a:solidFill>
                <a:srgbClr val="FFFFFF"/>
              </a:solidFill>
              <a:effectLst>
                <a:outerShdw blurRad="38100" dist="38100" dir="2700000" algn="tl">
                  <a:srgbClr val="C0C0C0"/>
                </a:outerShdw>
              </a:effectLst>
              <a:latin typeface="Arial" charset="0"/>
            </a:endParaRPr>
          </a:p>
          <a:p>
            <a:pPr marL="342900" indent="-342900">
              <a:buFontTx/>
              <a:buChar char="•"/>
            </a:pPr>
            <a:r>
              <a:rPr lang="en-US" sz="1800" dirty="0">
                <a:solidFill>
                  <a:srgbClr val="FFFFFF"/>
                </a:solidFill>
                <a:latin typeface="Arial" charset="0"/>
              </a:rPr>
              <a:t>Uses DAMBRK Equations for</a:t>
            </a:r>
            <a:br>
              <a:rPr lang="en-US" sz="1800" dirty="0">
                <a:solidFill>
                  <a:srgbClr val="FFFFFF"/>
                </a:solidFill>
                <a:latin typeface="Arial" charset="0"/>
              </a:rPr>
            </a:br>
            <a:r>
              <a:rPr lang="en-US" sz="1800" dirty="0">
                <a:solidFill>
                  <a:srgbClr val="FFFFFF"/>
                </a:solidFill>
                <a:latin typeface="Arial" charset="0"/>
              </a:rPr>
              <a:t>- Crest Failure (Weir Flow)</a:t>
            </a:r>
            <a:br>
              <a:rPr lang="en-US" sz="1800" dirty="0">
                <a:solidFill>
                  <a:srgbClr val="FFFFFF"/>
                </a:solidFill>
                <a:latin typeface="Arial" charset="0"/>
              </a:rPr>
            </a:br>
            <a:r>
              <a:rPr lang="en-US" sz="1800" dirty="0">
                <a:solidFill>
                  <a:srgbClr val="FFFFFF"/>
                </a:solidFill>
                <a:latin typeface="Arial" charset="0"/>
              </a:rPr>
              <a:t>- Piping Failure (Orifice Flow)</a:t>
            </a:r>
            <a:br>
              <a:rPr lang="en-US" sz="1800" dirty="0">
                <a:solidFill>
                  <a:srgbClr val="FFFFFF"/>
                </a:solidFill>
                <a:latin typeface="Arial" charset="0"/>
              </a:rPr>
            </a:br>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Full Breach Geometry must be</a:t>
            </a:r>
            <a:br>
              <a:rPr lang="en-US" sz="1800" dirty="0">
                <a:solidFill>
                  <a:srgbClr val="FFFFFF"/>
                </a:solidFill>
                <a:latin typeface="Arial" charset="0"/>
              </a:rPr>
            </a:br>
            <a:r>
              <a:rPr lang="en-US" sz="1800" dirty="0">
                <a:solidFill>
                  <a:srgbClr val="FFFFFF"/>
                </a:solidFill>
                <a:latin typeface="Arial" charset="0"/>
              </a:rPr>
              <a:t>Defined in a Time Series</a:t>
            </a:r>
            <a:br>
              <a:rPr lang="en-US" sz="1800" dirty="0">
                <a:solidFill>
                  <a:srgbClr val="FFFFFF"/>
                </a:solidFill>
                <a:latin typeface="Arial" charset="0"/>
              </a:rPr>
            </a:br>
            <a:r>
              <a:rPr lang="en-US" sz="1800" dirty="0">
                <a:solidFill>
                  <a:srgbClr val="FFFFFF"/>
                </a:solidFill>
                <a:latin typeface="Arial" charset="0"/>
              </a:rPr>
              <a:t>- Bottom Width</a:t>
            </a:r>
            <a:br>
              <a:rPr lang="en-US" sz="1800" dirty="0">
                <a:solidFill>
                  <a:srgbClr val="FFFFFF"/>
                </a:solidFill>
                <a:latin typeface="Arial" charset="0"/>
              </a:rPr>
            </a:br>
            <a:r>
              <a:rPr lang="en-US" sz="1800" dirty="0">
                <a:solidFill>
                  <a:srgbClr val="FFFFFF"/>
                </a:solidFill>
                <a:latin typeface="Arial" charset="0"/>
              </a:rPr>
              <a:t>- Bottom Level</a:t>
            </a:r>
            <a:br>
              <a:rPr lang="en-US" sz="1800" dirty="0">
                <a:solidFill>
                  <a:srgbClr val="FFFFFF"/>
                </a:solidFill>
                <a:latin typeface="Arial" charset="0"/>
              </a:rPr>
            </a:br>
            <a:r>
              <a:rPr lang="en-US" sz="1800" dirty="0">
                <a:solidFill>
                  <a:srgbClr val="FFFFFF"/>
                </a:solidFill>
                <a:latin typeface="Arial" charset="0"/>
              </a:rPr>
              <a:t>- Side Slope</a:t>
            </a:r>
          </a:p>
          <a:p>
            <a:pPr marL="342900" indent="-342900">
              <a:buFontTx/>
              <a:buChar char="•"/>
            </a:pPr>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For Piping Failure,</a:t>
            </a:r>
            <a:br>
              <a:rPr lang="en-US" sz="1800" dirty="0">
                <a:solidFill>
                  <a:srgbClr val="FFFFFF"/>
                </a:solidFill>
                <a:latin typeface="Arial" charset="0"/>
              </a:rPr>
            </a:br>
            <a:r>
              <a:rPr lang="en-US" sz="1800" dirty="0">
                <a:solidFill>
                  <a:srgbClr val="FFFFFF"/>
                </a:solidFill>
                <a:latin typeface="Arial" charset="0"/>
              </a:rPr>
              <a:t>- “Upper Level of Pipe”</a:t>
            </a:r>
            <a:br>
              <a:rPr lang="en-US" sz="1800" dirty="0">
                <a:solidFill>
                  <a:srgbClr val="FFFFFF"/>
                </a:solidFill>
                <a:latin typeface="Arial" charset="0"/>
              </a:rPr>
            </a:br>
            <a:r>
              <a:rPr lang="en-US" sz="1800" dirty="0">
                <a:solidFill>
                  <a:srgbClr val="FFFFFF"/>
                </a:solidFill>
                <a:latin typeface="Arial" charset="0"/>
              </a:rPr>
              <a:t>   must also be defined</a:t>
            </a:r>
            <a:br>
              <a:rPr lang="en-US" sz="1800" dirty="0">
                <a:solidFill>
                  <a:srgbClr val="FFFFFF"/>
                </a:solidFill>
                <a:latin typeface="Arial" charset="0"/>
              </a:rPr>
            </a:br>
            <a:r>
              <a:rPr lang="en-US" sz="1800" dirty="0">
                <a:solidFill>
                  <a:srgbClr val="FFFFFF"/>
                </a:solidFill>
                <a:latin typeface="Arial" charset="0"/>
              </a:rPr>
              <a:t>- Pipe is Trapezoidal</a:t>
            </a:r>
          </a:p>
        </p:txBody>
      </p:sp>
      <p:pic>
        <p:nvPicPr>
          <p:cNvPr id="6" name="Picture 6"/>
          <p:cNvPicPr>
            <a:picLocks noChangeAspect="1" noChangeArrowheads="1"/>
          </p:cNvPicPr>
          <p:nvPr/>
        </p:nvPicPr>
        <p:blipFill>
          <a:blip r:embed="rId3" cstate="print"/>
          <a:srcRect/>
          <a:stretch>
            <a:fillRect/>
          </a:stretch>
        </p:blipFill>
        <p:spPr bwMode="auto">
          <a:xfrm>
            <a:off x="4184452" y="2607394"/>
            <a:ext cx="4657725" cy="417513"/>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4173339" y="3116982"/>
            <a:ext cx="2495550" cy="427037"/>
          </a:xfrm>
          <a:prstGeom prst="rect">
            <a:avLst/>
          </a:prstGeom>
          <a:noFill/>
          <a:ln w="9525">
            <a:noFill/>
            <a:miter lim="800000"/>
            <a:headEnd/>
            <a:tailEnd/>
          </a:ln>
          <a:effectLst/>
        </p:spPr>
      </p:pic>
      <p:sp>
        <p:nvSpPr>
          <p:cNvPr id="8" name="Rectangle 8"/>
          <p:cNvSpPr>
            <a:spLocks noChangeArrowheads="1"/>
          </p:cNvSpPr>
          <p:nvPr/>
        </p:nvSpPr>
        <p:spPr bwMode="auto">
          <a:xfrm>
            <a:off x="5744964" y="3493219"/>
            <a:ext cx="3098800" cy="52322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tx1"/>
                </a:solidFill>
                <a:latin typeface="Arial" charset="0"/>
              </a:rPr>
              <a:t>Refer to </a:t>
            </a:r>
            <a:r>
              <a:rPr lang="en-US" sz="1400" b="1" dirty="0" smtClean="0">
                <a:solidFill>
                  <a:schemeClr val="tx1"/>
                </a:solidFill>
                <a:latin typeface="Arial" charset="0"/>
              </a:rPr>
              <a:t>MIKE 11 </a:t>
            </a:r>
            <a:r>
              <a:rPr lang="en-US" sz="1400" b="1" dirty="0">
                <a:solidFill>
                  <a:schemeClr val="tx1"/>
                </a:solidFill>
                <a:latin typeface="Arial" charset="0"/>
              </a:rPr>
              <a:t>Reference Manual for Definition of Terms</a:t>
            </a:r>
          </a:p>
        </p:txBody>
      </p:sp>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MIKE 11 Energy Equation (Time Dependent)</a:t>
            </a: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Rectangle 4"/>
          <p:cNvSpPr>
            <a:spLocks noChangeArrowheads="1"/>
          </p:cNvSpPr>
          <p:nvPr/>
        </p:nvSpPr>
        <p:spPr bwMode="auto">
          <a:xfrm>
            <a:off x="611560" y="1860128"/>
            <a:ext cx="4597400" cy="4524315"/>
          </a:xfrm>
          <a:prstGeom prst="rect">
            <a:avLst/>
          </a:prstGeom>
          <a:noFill/>
          <a:ln w="9525">
            <a:noFill/>
            <a:miter lim="800000"/>
            <a:headEnd/>
            <a:tailEnd/>
          </a:ln>
          <a:effectLst/>
        </p:spPr>
        <p:txBody>
          <a:bodyPr>
            <a:spAutoFit/>
          </a:bodyPr>
          <a:lstStyle/>
          <a:p>
            <a:pPr marL="342900" indent="-342900"/>
            <a:r>
              <a:rPr lang="en-US" sz="1800" b="1" dirty="0">
                <a:solidFill>
                  <a:srgbClr val="FFFFFF"/>
                </a:solidFill>
                <a:latin typeface="Arial" charset="0"/>
              </a:rPr>
              <a:t>Time Dependent Mode:</a:t>
            </a:r>
          </a:p>
          <a:p>
            <a:pPr marL="342900" indent="-342900"/>
            <a:endParaRPr lang="en-US" sz="1800" dirty="0">
              <a:solidFill>
                <a:srgbClr val="FFFFFF"/>
              </a:solidFill>
              <a:effectLst>
                <a:outerShdw blurRad="38100" dist="38100" dir="2700000" algn="tl">
                  <a:srgbClr val="C0C0C0"/>
                </a:outerShdw>
              </a:effectLst>
              <a:latin typeface="Arial" charset="0"/>
            </a:endParaRPr>
          </a:p>
          <a:p>
            <a:pPr marL="342900" indent="-342900">
              <a:buFontTx/>
              <a:buChar char="•"/>
            </a:pPr>
            <a:r>
              <a:rPr lang="en-US" sz="1800" dirty="0">
                <a:solidFill>
                  <a:srgbClr val="FFFFFF"/>
                </a:solidFill>
                <a:latin typeface="Arial" charset="0"/>
              </a:rPr>
              <a:t>Trapezoidal Breach</a:t>
            </a:r>
            <a:br>
              <a:rPr lang="en-US" sz="1800" dirty="0">
                <a:solidFill>
                  <a:srgbClr val="FFFFFF"/>
                </a:solidFill>
                <a:latin typeface="Arial" charset="0"/>
              </a:rPr>
            </a:br>
            <a:r>
              <a:rPr lang="en-US" sz="1800" dirty="0">
                <a:solidFill>
                  <a:srgbClr val="FFFFFF"/>
                </a:solidFill>
                <a:latin typeface="Arial" charset="0"/>
              </a:rPr>
              <a:t>- HB (Breach Level)</a:t>
            </a:r>
            <a:br>
              <a:rPr lang="en-US" sz="1800" dirty="0">
                <a:solidFill>
                  <a:srgbClr val="FFFFFF"/>
                </a:solidFill>
                <a:latin typeface="Arial" charset="0"/>
              </a:rPr>
            </a:br>
            <a:r>
              <a:rPr lang="en-US" sz="1800" dirty="0">
                <a:solidFill>
                  <a:srgbClr val="FFFFFF"/>
                </a:solidFill>
                <a:latin typeface="Arial" charset="0"/>
              </a:rPr>
              <a:t>- WB (Breach Width)</a:t>
            </a:r>
            <a:br>
              <a:rPr lang="en-US" sz="1800" dirty="0">
                <a:solidFill>
                  <a:srgbClr val="FFFFFF"/>
                </a:solidFill>
                <a:latin typeface="Arial" charset="0"/>
              </a:rPr>
            </a:br>
            <a:r>
              <a:rPr lang="en-US" sz="1800" dirty="0">
                <a:solidFill>
                  <a:srgbClr val="FFFFFF"/>
                </a:solidFill>
                <a:latin typeface="Arial" charset="0"/>
              </a:rPr>
              <a:t>- SS (Breach Slope</a:t>
            </a:r>
            <a:r>
              <a:rPr lang="en-US" sz="1800" dirty="0" smtClean="0">
                <a:solidFill>
                  <a:srgbClr val="FFFFFF"/>
                </a:solidFill>
                <a:latin typeface="Arial" charset="0"/>
              </a:rPr>
              <a:t>) </a:t>
            </a:r>
            <a:br>
              <a:rPr lang="en-US" sz="1800" dirty="0" smtClean="0">
                <a:solidFill>
                  <a:srgbClr val="FFFFFF"/>
                </a:solidFill>
                <a:latin typeface="Arial" charset="0"/>
              </a:rPr>
            </a:br>
            <a:r>
              <a:rPr lang="en-US" sz="1800" dirty="0" smtClean="0">
                <a:solidFill>
                  <a:srgbClr val="FFFFFF"/>
                </a:solidFill>
                <a:latin typeface="Arial" charset="0"/>
              </a:rPr>
              <a:t>     </a:t>
            </a:r>
            <a:r>
              <a:rPr lang="en-US" sz="1400" dirty="0" smtClean="0">
                <a:solidFill>
                  <a:srgbClr val="FFFFFF"/>
                </a:solidFill>
                <a:latin typeface="Arial" charset="0"/>
              </a:rPr>
              <a:t>slope = </a:t>
            </a:r>
            <a:r>
              <a:rPr lang="en-US" sz="1400" dirty="0" err="1" smtClean="0">
                <a:solidFill>
                  <a:srgbClr val="FFFFFF"/>
                </a:solidFill>
                <a:latin typeface="Arial" charset="0"/>
              </a:rPr>
              <a:t>horizontal:vertical</a:t>
            </a:r>
            <a:r>
              <a:rPr lang="en-US" sz="1400" dirty="0" smtClean="0">
                <a:solidFill>
                  <a:srgbClr val="FFFFFF"/>
                </a:solidFill>
                <a:latin typeface="Arial" charset="0"/>
              </a:rPr>
              <a:t> </a:t>
            </a:r>
            <a:endParaRPr lang="en-US" sz="1400" dirty="0">
              <a:solidFill>
                <a:srgbClr val="FFFFFF"/>
              </a:solidFill>
              <a:latin typeface="Arial" charset="0"/>
            </a:endParaRPr>
          </a:p>
          <a:p>
            <a:pPr marL="342900" indent="-342900">
              <a:buFontTx/>
              <a:buChar char="•"/>
            </a:pPr>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Temporal Development</a:t>
            </a:r>
            <a:br>
              <a:rPr lang="en-US" sz="1800" dirty="0">
                <a:solidFill>
                  <a:srgbClr val="FFFFFF"/>
                </a:solidFill>
                <a:latin typeface="Arial" charset="0"/>
              </a:rPr>
            </a:br>
            <a:r>
              <a:rPr lang="en-US" sz="1800" dirty="0">
                <a:solidFill>
                  <a:srgbClr val="FFFFFF"/>
                </a:solidFill>
                <a:latin typeface="Arial" charset="0"/>
              </a:rPr>
              <a:t>- Defined as a Time Series</a:t>
            </a:r>
            <a:br>
              <a:rPr lang="en-US" sz="1800" dirty="0">
                <a:solidFill>
                  <a:srgbClr val="FFFFFF"/>
                </a:solidFill>
                <a:latin typeface="Arial" charset="0"/>
              </a:rPr>
            </a:br>
            <a:r>
              <a:rPr lang="en-US" sz="1800" dirty="0">
                <a:solidFill>
                  <a:srgbClr val="FFFFFF"/>
                </a:solidFill>
                <a:latin typeface="Arial" charset="0"/>
              </a:rPr>
              <a:t>- Assigned in the Boundary File</a:t>
            </a:r>
          </a:p>
          <a:p>
            <a:pPr marL="342900" indent="-342900">
              <a:buFontTx/>
              <a:buChar char="•"/>
            </a:pPr>
            <a:endParaRPr lang="en-US" sz="1800" dirty="0">
              <a:solidFill>
                <a:srgbClr val="FFFFFF"/>
              </a:solidFill>
              <a:latin typeface="Arial" charset="0"/>
            </a:endParaRPr>
          </a:p>
          <a:p>
            <a:pPr marL="342900" indent="-342900">
              <a:buFontTx/>
              <a:buChar char="•"/>
            </a:pPr>
            <a:r>
              <a:rPr lang="en-US" sz="1800" dirty="0">
                <a:solidFill>
                  <a:srgbClr val="FFFFFF"/>
                </a:solidFill>
                <a:latin typeface="Arial" charset="0"/>
              </a:rPr>
              <a:t>Weir Flow</a:t>
            </a:r>
            <a:br>
              <a:rPr lang="en-US" sz="1800" dirty="0">
                <a:solidFill>
                  <a:srgbClr val="FFFFFF"/>
                </a:solidFill>
                <a:latin typeface="Arial" charset="0"/>
              </a:rPr>
            </a:br>
            <a:r>
              <a:rPr lang="en-US" sz="1800" dirty="0">
                <a:solidFill>
                  <a:srgbClr val="FFFFFF"/>
                </a:solidFill>
                <a:latin typeface="Arial" charset="0"/>
              </a:rPr>
              <a:t>- Broad Crested Weir Equation</a:t>
            </a:r>
            <a:br>
              <a:rPr lang="en-US" sz="1800" dirty="0">
                <a:solidFill>
                  <a:srgbClr val="FFFFFF"/>
                </a:solidFill>
                <a:latin typeface="Arial" charset="0"/>
              </a:rPr>
            </a:br>
            <a:r>
              <a:rPr lang="en-US" sz="1800" dirty="0">
                <a:solidFill>
                  <a:srgbClr val="FFFFFF"/>
                </a:solidFill>
                <a:latin typeface="Arial" charset="0"/>
              </a:rPr>
              <a:t>- Applied Separately to Crest</a:t>
            </a:r>
            <a:br>
              <a:rPr lang="en-US" sz="1800" dirty="0">
                <a:solidFill>
                  <a:srgbClr val="FFFFFF"/>
                </a:solidFill>
                <a:latin typeface="Arial" charset="0"/>
              </a:rPr>
            </a:br>
            <a:r>
              <a:rPr lang="en-US" sz="1800" dirty="0">
                <a:solidFill>
                  <a:srgbClr val="FFFFFF"/>
                </a:solidFill>
                <a:latin typeface="Arial" charset="0"/>
              </a:rPr>
              <a:t>  Flow and Breach Flow</a:t>
            </a:r>
          </a:p>
        </p:txBody>
      </p:sp>
      <p:pic>
        <p:nvPicPr>
          <p:cNvPr id="6" name="Picture 5" descr="Dam Development"/>
          <p:cNvPicPr>
            <a:picLocks noChangeAspect="1" noChangeArrowheads="1"/>
          </p:cNvPicPr>
          <p:nvPr/>
        </p:nvPicPr>
        <p:blipFill>
          <a:blip r:embed="rId2" cstate="print"/>
          <a:srcRect l="11737" t="14262" r="5869" b="14262"/>
          <a:stretch>
            <a:fillRect/>
          </a:stretch>
        </p:blipFill>
        <p:spPr bwMode="auto">
          <a:xfrm>
            <a:off x="4443785" y="3347616"/>
            <a:ext cx="4340225" cy="1446212"/>
          </a:xfrm>
          <a:prstGeom prst="rect">
            <a:avLst/>
          </a:prstGeom>
          <a:noFill/>
          <a:ln w="9525">
            <a:noFill/>
            <a:miter lim="800000"/>
            <a:headEnd/>
            <a:tailEnd/>
          </a:ln>
        </p:spPr>
      </p:pic>
      <p:pic>
        <p:nvPicPr>
          <p:cNvPr id="7" name="Picture 6" descr="Dam Geometry2"/>
          <p:cNvPicPr>
            <a:picLocks noChangeAspect="1" noChangeArrowheads="1"/>
          </p:cNvPicPr>
          <p:nvPr/>
        </p:nvPicPr>
        <p:blipFill>
          <a:blip r:embed="rId3" cstate="print"/>
          <a:srcRect l="14630" t="21597" r="6096" b="17548"/>
          <a:stretch>
            <a:fillRect/>
          </a:stretch>
        </p:blipFill>
        <p:spPr bwMode="auto">
          <a:xfrm>
            <a:off x="4440610" y="1772816"/>
            <a:ext cx="4346575" cy="1443037"/>
          </a:xfrm>
          <a:prstGeom prst="rect">
            <a:avLst/>
          </a:prstGeom>
          <a:noFill/>
          <a:ln w="9525">
            <a:noFill/>
            <a:miter lim="800000"/>
            <a:headEnd/>
            <a:tailEnd/>
          </a:ln>
        </p:spPr>
      </p:pic>
      <p:pic>
        <p:nvPicPr>
          <p:cNvPr id="8" name="Picture 7" descr="Dam Geometry"/>
          <p:cNvPicPr>
            <a:picLocks noChangeAspect="1" noChangeArrowheads="1"/>
          </p:cNvPicPr>
          <p:nvPr/>
        </p:nvPicPr>
        <p:blipFill>
          <a:blip r:embed="rId4" cstate="print"/>
          <a:srcRect l="7547" t="12726" r="5806" b="15271"/>
          <a:stretch>
            <a:fillRect/>
          </a:stretch>
        </p:blipFill>
        <p:spPr bwMode="auto">
          <a:xfrm>
            <a:off x="4448547" y="4936703"/>
            <a:ext cx="4337050" cy="1452563"/>
          </a:xfrm>
          <a:prstGeom prst="rect">
            <a:avLst/>
          </a:prstGeom>
          <a:noFill/>
          <a:ln w="9525">
            <a:noFill/>
            <a:miter lim="800000"/>
            <a:headEnd/>
            <a:tailEnd/>
          </a:ln>
        </p:spPr>
      </p:pic>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DAMBREAK </a:t>
            </a:r>
            <a:r>
              <a:rPr lang="da-DK" dirty="0" smtClean="0">
                <a:solidFill>
                  <a:srgbClr val="FFFFFF"/>
                </a:solidFill>
              </a:rPr>
              <a:t>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MIKE 11 Energy Equation (Time Dependent)</a:t>
            </a:r>
          </a:p>
          <a:p>
            <a:pPr marL="0" indent="0">
              <a:buNone/>
            </a:pPr>
            <a:endParaRPr lang="en-GB" dirty="0"/>
          </a:p>
        </p:txBody>
      </p:sp>
      <p:sp>
        <p:nvSpPr>
          <p:cNvPr id="4" name="Rectangle 4"/>
          <p:cNvSpPr>
            <a:spLocks noChangeArrowheads="1"/>
          </p:cNvSpPr>
          <p:nvPr/>
        </p:nvSpPr>
        <p:spPr bwMode="auto">
          <a:xfrm>
            <a:off x="685032" y="1913656"/>
            <a:ext cx="6540500" cy="2563813"/>
          </a:xfrm>
          <a:prstGeom prst="rect">
            <a:avLst/>
          </a:prstGeom>
          <a:noFill/>
          <a:ln w="9525">
            <a:noFill/>
            <a:miter lim="800000"/>
            <a:headEnd/>
            <a:tailEnd/>
          </a:ln>
          <a:effectLst/>
        </p:spPr>
        <p:txBody>
          <a:bodyPr>
            <a:spAutoFit/>
          </a:bodyPr>
          <a:lstStyle/>
          <a:p>
            <a:pPr marL="342900" indent="-342900"/>
            <a:r>
              <a:rPr lang="en-US" sz="1800" b="1" dirty="0" err="1">
                <a:solidFill>
                  <a:srgbClr val="FFFFFF"/>
                </a:solidFill>
                <a:latin typeface="Arial" charset="0"/>
              </a:rPr>
              <a:t>Engelund</a:t>
            </a:r>
            <a:r>
              <a:rPr lang="en-US" sz="1800" b="1" dirty="0">
                <a:solidFill>
                  <a:srgbClr val="FFFFFF"/>
                </a:solidFill>
                <a:latin typeface="Arial" charset="0"/>
              </a:rPr>
              <a:t>-Hansen Sediment Transport:</a:t>
            </a:r>
          </a:p>
          <a:p>
            <a:pPr marL="342900" indent="-342900"/>
            <a:endParaRPr lang="en-US" sz="1800" dirty="0">
              <a:solidFill>
                <a:srgbClr val="FFFFFF"/>
              </a:solidFill>
              <a:effectLst>
                <a:outerShdw blurRad="38100" dist="38100" dir="2700000" algn="tl">
                  <a:srgbClr val="C0C0C0"/>
                </a:outerShdw>
              </a:effectLst>
              <a:latin typeface="Arial" charset="0"/>
            </a:endParaRPr>
          </a:p>
          <a:p>
            <a:pPr marL="342900" indent="-342900">
              <a:buFontTx/>
              <a:buChar char="•"/>
            </a:pPr>
            <a:r>
              <a:rPr lang="en-US" sz="1800" dirty="0">
                <a:solidFill>
                  <a:srgbClr val="FFFFFF"/>
                </a:solidFill>
                <a:latin typeface="Arial" charset="0"/>
              </a:rPr>
              <a:t>Breach Failure Initially (overtopping)</a:t>
            </a:r>
          </a:p>
          <a:p>
            <a:pPr marL="342900" indent="-342900">
              <a:buFontTx/>
              <a:buChar char="•"/>
            </a:pPr>
            <a:endParaRPr lang="en-US" sz="1800" dirty="0">
              <a:solidFill>
                <a:srgbClr val="FFFFFF"/>
              </a:solidFill>
              <a:latin typeface="Arial" charset="0"/>
            </a:endParaRPr>
          </a:p>
          <a:p>
            <a:pPr marL="342900" indent="-342900">
              <a:buFontTx/>
              <a:buChar char="•"/>
            </a:pPr>
            <a:endParaRPr lang="en-US" sz="1800" dirty="0">
              <a:solidFill>
                <a:srgbClr val="FFFFFF"/>
              </a:solidFill>
              <a:effectLst>
                <a:outerShdw blurRad="38100" dist="38100" dir="2700000" algn="tl">
                  <a:srgbClr val="C0C0C0"/>
                </a:outerShdw>
              </a:effectLst>
              <a:latin typeface="Arial" charset="0"/>
            </a:endParaRPr>
          </a:p>
          <a:p>
            <a:pPr marL="342900" indent="-342900">
              <a:buFontTx/>
              <a:buChar char="•"/>
            </a:pPr>
            <a:endParaRPr lang="en-US" sz="1800" dirty="0">
              <a:solidFill>
                <a:srgbClr val="FFFFFF"/>
              </a:solidFill>
              <a:effectLst>
                <a:outerShdw blurRad="38100" dist="38100" dir="2700000" algn="tl">
                  <a:srgbClr val="C0C0C0"/>
                </a:outerShdw>
              </a:effectLst>
              <a:latin typeface="Arial" charset="0"/>
            </a:endParaRPr>
          </a:p>
          <a:p>
            <a:pPr marL="342900" indent="-342900">
              <a:buFontTx/>
              <a:buChar char="•"/>
            </a:pPr>
            <a:endParaRPr lang="en-US" sz="1800" dirty="0">
              <a:solidFill>
                <a:srgbClr val="FFFFFF"/>
              </a:solidFill>
              <a:effectLst>
                <a:outerShdw blurRad="38100" dist="38100" dir="2700000" algn="tl">
                  <a:srgbClr val="C0C0C0"/>
                </a:outerShdw>
              </a:effectLst>
              <a:latin typeface="Arial" charset="0"/>
            </a:endParaRPr>
          </a:p>
          <a:p>
            <a:pPr marL="342900" indent="-342900">
              <a:buFontTx/>
              <a:buChar char="•"/>
            </a:pPr>
            <a:endParaRPr lang="en-US" sz="1800" dirty="0">
              <a:solidFill>
                <a:srgbClr val="FFFFFF"/>
              </a:solidFill>
              <a:effectLst>
                <a:outerShdw blurRad="38100" dist="38100" dir="2700000" algn="tl">
                  <a:srgbClr val="C0C0C0"/>
                </a:outerShdw>
              </a:effectLst>
              <a:latin typeface="Arial" charset="0"/>
            </a:endParaRPr>
          </a:p>
          <a:p>
            <a:pPr marL="342900" indent="-342900">
              <a:buFontTx/>
              <a:buChar char="•"/>
            </a:pPr>
            <a:r>
              <a:rPr lang="en-US" sz="1800" dirty="0">
                <a:solidFill>
                  <a:srgbClr val="FFFFFF"/>
                </a:solidFill>
                <a:latin typeface="Arial" charset="0"/>
              </a:rPr>
              <a:t>Piping Failure Initially (</a:t>
            </a:r>
            <a:r>
              <a:rPr lang="en-US" sz="1800" dirty="0" smtClean="0">
                <a:solidFill>
                  <a:srgbClr val="FFFFFF"/>
                </a:solidFill>
                <a:latin typeface="Arial" charset="0"/>
              </a:rPr>
              <a:t>full running, </a:t>
            </a:r>
            <a:r>
              <a:rPr lang="en-US" sz="1800" dirty="0">
                <a:solidFill>
                  <a:srgbClr val="FFFFFF"/>
                </a:solidFill>
                <a:latin typeface="Arial" charset="0"/>
              </a:rPr>
              <a:t>horizontal circular pipe)</a:t>
            </a:r>
          </a:p>
        </p:txBody>
      </p:sp>
      <p:pic>
        <p:nvPicPr>
          <p:cNvPr id="5" name="Picture 5" descr="PipingColapse"/>
          <p:cNvPicPr>
            <a:picLocks noChangeAspect="1" noChangeArrowheads="1"/>
          </p:cNvPicPr>
          <p:nvPr/>
        </p:nvPicPr>
        <p:blipFill>
          <a:blip r:embed="rId3" cstate="print"/>
          <a:srcRect l="6552" t="273" r="5292" b="16367"/>
          <a:stretch>
            <a:fillRect/>
          </a:stretch>
        </p:blipFill>
        <p:spPr bwMode="auto">
          <a:xfrm>
            <a:off x="4328344" y="4640981"/>
            <a:ext cx="4589463" cy="1884363"/>
          </a:xfrm>
          <a:prstGeom prst="rect">
            <a:avLst/>
          </a:prstGeom>
          <a:noFill/>
        </p:spPr>
      </p:pic>
      <p:graphicFrame>
        <p:nvGraphicFramePr>
          <p:cNvPr id="6" name="Object 6"/>
          <p:cNvGraphicFramePr>
            <a:graphicFrameLocks noChangeAspect="1"/>
          </p:cNvGraphicFramePr>
          <p:nvPr>
            <p:extLst>
              <p:ext uri="{D42A27DB-BD31-4B8C-83A1-F6EECF244321}">
                <p14:modId xmlns:p14="http://schemas.microsoft.com/office/powerpoint/2010/main" val="1889382117"/>
              </p:ext>
            </p:extLst>
          </p:nvPr>
        </p:nvGraphicFramePr>
        <p:xfrm>
          <a:off x="1115244" y="3020144"/>
          <a:ext cx="2079625" cy="835025"/>
        </p:xfrm>
        <a:graphic>
          <a:graphicData uri="http://schemas.openxmlformats.org/presentationml/2006/ole">
            <mc:AlternateContent xmlns:mc="http://schemas.openxmlformats.org/markup-compatibility/2006">
              <mc:Choice xmlns:v="urn:schemas-microsoft-com:vml" Requires="v">
                <p:oleObj spid="_x0000_s69672" name="Equation" r:id="rId4" imgW="1079032" imgH="431613" progId="Equation.3">
                  <p:embed/>
                </p:oleObj>
              </mc:Choice>
              <mc:Fallback>
                <p:oleObj name="Equation" r:id="rId4" imgW="1079032"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244" y="3020144"/>
                        <a:ext cx="2079625" cy="835025"/>
                      </a:xfrm>
                      <a:prstGeom prst="rect">
                        <a:avLst/>
                      </a:prstGeom>
                      <a:solidFill>
                        <a:schemeClr val="accent1"/>
                      </a:solidFill>
                    </p:spPr>
                  </p:pic>
                </p:oleObj>
              </mc:Fallback>
            </mc:AlternateContent>
          </a:graphicData>
        </a:graphic>
      </p:graphicFrame>
      <p:pic>
        <p:nvPicPr>
          <p:cNvPr id="7" name="Picture 7"/>
          <p:cNvPicPr>
            <a:picLocks noChangeAspect="1" noChangeArrowheads="1"/>
          </p:cNvPicPr>
          <p:nvPr/>
        </p:nvPicPr>
        <p:blipFill>
          <a:blip r:embed="rId6" cstate="print"/>
          <a:srcRect/>
          <a:stretch>
            <a:fillRect/>
          </a:stretch>
        </p:blipFill>
        <p:spPr bwMode="auto">
          <a:xfrm>
            <a:off x="3596507" y="3020144"/>
            <a:ext cx="1284287" cy="835025"/>
          </a:xfrm>
          <a:prstGeom prst="rect">
            <a:avLst/>
          </a:prstGeom>
          <a:solidFill>
            <a:schemeClr val="accent1"/>
          </a:solidFill>
          <a:ln w="12700">
            <a:noFill/>
            <a:miter lim="800000"/>
            <a:headEnd type="none" w="sm" len="sm"/>
            <a:tailEnd type="none" w="sm" len="sm"/>
          </a:ln>
          <a:effectLst/>
        </p:spPr>
      </p:pic>
      <p:graphicFrame>
        <p:nvGraphicFramePr>
          <p:cNvPr id="8" name="Object 8"/>
          <p:cNvGraphicFramePr>
            <a:graphicFrameLocks noChangeAspect="1"/>
          </p:cNvGraphicFramePr>
          <p:nvPr>
            <p:extLst>
              <p:ext uri="{D42A27DB-BD31-4B8C-83A1-F6EECF244321}">
                <p14:modId xmlns:p14="http://schemas.microsoft.com/office/powerpoint/2010/main" val="428509447"/>
              </p:ext>
            </p:extLst>
          </p:nvPr>
        </p:nvGraphicFramePr>
        <p:xfrm>
          <a:off x="1112069" y="4696544"/>
          <a:ext cx="2393950" cy="803275"/>
        </p:xfrm>
        <a:graphic>
          <a:graphicData uri="http://schemas.openxmlformats.org/presentationml/2006/ole">
            <mc:AlternateContent xmlns:mc="http://schemas.openxmlformats.org/markup-compatibility/2006">
              <mc:Choice xmlns:v="urn:schemas-microsoft-com:vml" Requires="v">
                <p:oleObj spid="_x0000_s69673" name="Equation" r:id="rId7" imgW="1409700" imgH="469900" progId="Equation.3">
                  <p:embed/>
                </p:oleObj>
              </mc:Choice>
              <mc:Fallback>
                <p:oleObj name="Equation" r:id="rId7" imgW="14097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069" y="4696544"/>
                        <a:ext cx="2393950" cy="803275"/>
                      </a:xfrm>
                      <a:prstGeom prst="rect">
                        <a:avLst/>
                      </a:prstGeom>
                      <a:solidFill>
                        <a:schemeClr val="accent1"/>
                      </a:solidFill>
                    </p:spPr>
                  </p:pic>
                </p:oleObj>
              </mc:Fallback>
            </mc:AlternateContent>
          </a:graphicData>
        </a:graphic>
      </p:graphicFrame>
      <p:sp>
        <p:nvSpPr>
          <p:cNvPr id="9" name="Rectangle 9"/>
          <p:cNvSpPr>
            <a:spLocks noChangeArrowheads="1"/>
          </p:cNvSpPr>
          <p:nvPr/>
        </p:nvSpPr>
        <p:spPr bwMode="auto">
          <a:xfrm>
            <a:off x="467544" y="5749056"/>
            <a:ext cx="2921000" cy="52322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tx1"/>
                </a:solidFill>
                <a:latin typeface="Arial" charset="0"/>
              </a:rPr>
              <a:t>For More Information, Refer to the </a:t>
            </a:r>
            <a:r>
              <a:rPr lang="en-US" sz="1400" b="1" dirty="0" smtClean="0">
                <a:solidFill>
                  <a:schemeClr val="tx1"/>
                </a:solidFill>
                <a:latin typeface="Arial" charset="0"/>
              </a:rPr>
              <a:t>MIKE 11 </a:t>
            </a:r>
            <a:r>
              <a:rPr lang="en-US" sz="1400" b="1" dirty="0">
                <a:solidFill>
                  <a:schemeClr val="tx1"/>
                </a:solidFill>
                <a:latin typeface="Arial" charset="0"/>
              </a:rPr>
              <a:t>Reference Manual</a:t>
            </a:r>
          </a:p>
        </p:txBody>
      </p:sp>
      <p:sp>
        <p:nvSpPr>
          <p:cNvPr id="11" name="Rectangle 10"/>
          <p:cNvSpPr>
            <a:spLocks noChangeArrowheads="1"/>
          </p:cNvSpPr>
          <p:nvPr/>
        </p:nvSpPr>
        <p:spPr bwMode="auto">
          <a:xfrm>
            <a:off x="5436096" y="1988840"/>
            <a:ext cx="3416300" cy="2031325"/>
          </a:xfrm>
          <a:prstGeom prst="rect">
            <a:avLst/>
          </a:prstGeom>
          <a:solidFill>
            <a:schemeClr val="bg1"/>
          </a:solidFill>
          <a:ln w="9525">
            <a:noFill/>
            <a:miter lim="800000"/>
            <a:headEnd/>
            <a:tailEnd/>
          </a:ln>
          <a:effectLst/>
        </p:spPr>
        <p:txBody>
          <a:bodyPr>
            <a:spAutoFit/>
          </a:bodyPr>
          <a:lstStyle/>
          <a:p>
            <a:r>
              <a:rPr lang="en-US" sz="1400" b="1" dirty="0" err="1">
                <a:solidFill>
                  <a:schemeClr val="accent6"/>
                </a:solidFill>
                <a:latin typeface="Arial" charset="0"/>
              </a:rPr>
              <a:t>H</a:t>
            </a:r>
            <a:r>
              <a:rPr lang="en-US" sz="1400" b="1" baseline="-25000" dirty="0" err="1">
                <a:solidFill>
                  <a:schemeClr val="accent6"/>
                </a:solidFill>
                <a:latin typeface="Arial" charset="0"/>
              </a:rPr>
              <a:t>b</a:t>
            </a:r>
            <a:r>
              <a:rPr lang="en-US" sz="1400" b="1" dirty="0">
                <a:solidFill>
                  <a:schemeClr val="accent6"/>
                </a:solidFill>
                <a:latin typeface="Arial" charset="0"/>
              </a:rPr>
              <a:t>    = 	Breach Level</a:t>
            </a:r>
          </a:p>
          <a:p>
            <a:r>
              <a:rPr lang="en-US" sz="1400" b="1" dirty="0" err="1">
                <a:solidFill>
                  <a:schemeClr val="accent6"/>
                </a:solidFill>
                <a:latin typeface="Arial" charset="0"/>
              </a:rPr>
              <a:t>W</a:t>
            </a:r>
            <a:r>
              <a:rPr lang="en-US" sz="1400" b="1" baseline="-25000" dirty="0" err="1">
                <a:solidFill>
                  <a:schemeClr val="accent6"/>
                </a:solidFill>
                <a:latin typeface="Arial" charset="0"/>
              </a:rPr>
              <a:t>b</a:t>
            </a:r>
            <a:r>
              <a:rPr lang="en-US" sz="1400" b="1" dirty="0">
                <a:solidFill>
                  <a:schemeClr val="accent6"/>
                </a:solidFill>
                <a:latin typeface="Arial" charset="0"/>
              </a:rPr>
              <a:t>   =    	Breach Width</a:t>
            </a:r>
          </a:p>
          <a:p>
            <a:r>
              <a:rPr lang="en-US" sz="1400" b="1" dirty="0" err="1">
                <a:solidFill>
                  <a:schemeClr val="accent6"/>
                </a:solidFill>
                <a:latin typeface="Arial" charset="0"/>
              </a:rPr>
              <a:t>H</a:t>
            </a:r>
            <a:r>
              <a:rPr lang="en-US" sz="1400" b="1" baseline="-25000" dirty="0" err="1">
                <a:solidFill>
                  <a:schemeClr val="accent6"/>
                </a:solidFill>
                <a:latin typeface="Arial" charset="0"/>
              </a:rPr>
              <a:t>b</a:t>
            </a:r>
            <a:r>
              <a:rPr lang="en-US" sz="1400" b="1" dirty="0">
                <a:solidFill>
                  <a:schemeClr val="accent6"/>
                </a:solidFill>
                <a:latin typeface="Arial" charset="0"/>
              </a:rPr>
              <a:t>    =    	Breach Height</a:t>
            </a:r>
          </a:p>
          <a:p>
            <a:r>
              <a:rPr lang="en-US" sz="1400" b="1" dirty="0" err="1">
                <a:solidFill>
                  <a:schemeClr val="accent6"/>
                </a:solidFill>
                <a:latin typeface="Arial" charset="0"/>
              </a:rPr>
              <a:t>R</a:t>
            </a:r>
            <a:r>
              <a:rPr lang="en-US" sz="1400" b="1" baseline="-25000" dirty="0" err="1">
                <a:solidFill>
                  <a:schemeClr val="accent6"/>
                </a:solidFill>
                <a:latin typeface="Arial" charset="0"/>
              </a:rPr>
              <a:t>p</a:t>
            </a:r>
            <a:r>
              <a:rPr lang="en-US" sz="1400" b="1" dirty="0">
                <a:solidFill>
                  <a:schemeClr val="accent6"/>
                </a:solidFill>
                <a:latin typeface="Arial" charset="0"/>
              </a:rPr>
              <a:t>    =    	Pipe Radius</a:t>
            </a:r>
          </a:p>
          <a:p>
            <a:r>
              <a:rPr lang="en-US" sz="1400" b="1" dirty="0" err="1">
                <a:solidFill>
                  <a:schemeClr val="accent6"/>
                </a:solidFill>
                <a:latin typeface="Arial" charset="0"/>
              </a:rPr>
              <a:t>q</a:t>
            </a:r>
            <a:r>
              <a:rPr lang="en-US" sz="1400" b="1" baseline="-25000" dirty="0" err="1">
                <a:solidFill>
                  <a:schemeClr val="accent6"/>
                </a:solidFill>
                <a:latin typeface="Arial" charset="0"/>
              </a:rPr>
              <a:t>t</a:t>
            </a:r>
            <a:r>
              <a:rPr lang="en-US" sz="1400" b="1" dirty="0">
                <a:solidFill>
                  <a:schemeClr val="accent6"/>
                </a:solidFill>
                <a:latin typeface="Arial" charset="0"/>
              </a:rPr>
              <a:t>     = 	Sediment Transport Rate</a:t>
            </a:r>
          </a:p>
          <a:p>
            <a:r>
              <a:rPr lang="en-US" sz="1400" b="1" dirty="0">
                <a:solidFill>
                  <a:schemeClr val="accent6"/>
                </a:solidFill>
                <a:latin typeface="Arial" charset="0"/>
              </a:rPr>
              <a:t>x      = 	Side Erosion Index</a:t>
            </a:r>
          </a:p>
          <a:p>
            <a:r>
              <a:rPr lang="en-US" sz="1400" b="1" dirty="0" err="1">
                <a:solidFill>
                  <a:schemeClr val="accent6"/>
                </a:solidFill>
                <a:latin typeface="Arial" charset="0"/>
              </a:rPr>
              <a:t>L</a:t>
            </a:r>
            <a:r>
              <a:rPr lang="en-US" sz="1400" b="1" baseline="-25000" dirty="0" err="1">
                <a:solidFill>
                  <a:schemeClr val="accent6"/>
                </a:solidFill>
                <a:latin typeface="Arial" charset="0"/>
              </a:rPr>
              <a:t>b</a:t>
            </a:r>
            <a:r>
              <a:rPr lang="en-US" sz="1400" b="1" dirty="0">
                <a:solidFill>
                  <a:schemeClr val="accent6"/>
                </a:solidFill>
                <a:latin typeface="Arial" charset="0"/>
              </a:rPr>
              <a:t>    = 	Breach Length</a:t>
            </a:r>
          </a:p>
          <a:p>
            <a:r>
              <a:rPr lang="en-US" sz="1400" b="1" dirty="0" err="1">
                <a:solidFill>
                  <a:schemeClr val="accent6"/>
                </a:solidFill>
                <a:latin typeface="Arial" charset="0"/>
              </a:rPr>
              <a:t>L</a:t>
            </a:r>
            <a:r>
              <a:rPr lang="en-US" sz="1400" b="1" baseline="-25000" dirty="0" err="1">
                <a:solidFill>
                  <a:schemeClr val="accent6"/>
                </a:solidFill>
                <a:latin typeface="Arial" charset="0"/>
              </a:rPr>
              <a:t>p</a:t>
            </a:r>
            <a:r>
              <a:rPr lang="en-US" sz="1400" b="1" dirty="0">
                <a:solidFill>
                  <a:schemeClr val="accent6"/>
                </a:solidFill>
                <a:latin typeface="Arial" charset="0"/>
              </a:rPr>
              <a:t>    = 	Pipe Length</a:t>
            </a:r>
          </a:p>
          <a:p>
            <a:r>
              <a:rPr lang="el-GR" sz="1400" b="1" dirty="0">
                <a:solidFill>
                  <a:schemeClr val="accent6"/>
                </a:solidFill>
                <a:latin typeface="Arial" charset="0"/>
              </a:rPr>
              <a:t>ε</a:t>
            </a:r>
            <a:r>
              <a:rPr lang="en-US" sz="1400" b="1" dirty="0">
                <a:solidFill>
                  <a:schemeClr val="accent6"/>
                </a:solidFill>
                <a:latin typeface="Arial" charset="0"/>
              </a:rPr>
              <a:t>      = 	Flow Direction</a:t>
            </a:r>
          </a:p>
        </p:txBody>
      </p:sp>
      <p:sp>
        <p:nvSpPr>
          <p:cNvPr id="12" name="Footer Placeholder 1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630627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2269</TotalTime>
  <Words>680</Words>
  <Application>Microsoft Office PowerPoint</Application>
  <PresentationFormat>On-screen Show (4:3)</PresentationFormat>
  <Paragraphs>243</Paragraphs>
  <Slides>24</Slides>
  <Notes>0</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MIKEPowerPointForTransfer_4-3</vt:lpstr>
      <vt:lpstr>Equation</vt:lpstr>
      <vt:lpstr>MIKE 11</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lpstr>DAMBREAK MODELLING</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DAMBREAK MODELLING</dc:title>
  <dc:creator>DHI (JSL)</dc:creator>
  <cp:lastModifiedBy>Julie Landrein</cp:lastModifiedBy>
  <cp:revision>112</cp:revision>
  <dcterms:created xsi:type="dcterms:W3CDTF">2008-03-26T14:40:01Z</dcterms:created>
  <dcterms:modified xsi:type="dcterms:W3CDTF">2013-04-04T12:37:16Z</dcterms:modified>
</cp:coreProperties>
</file>